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1"/>
  </p:notesMasterIdLst>
  <p:sldIdLst>
    <p:sldId id="256" r:id="rId2"/>
    <p:sldId id="257" r:id="rId3"/>
    <p:sldId id="285" r:id="rId4"/>
    <p:sldId id="274" r:id="rId5"/>
    <p:sldId id="260" r:id="rId6"/>
    <p:sldId id="277" r:id="rId7"/>
    <p:sldId id="263" r:id="rId8"/>
    <p:sldId id="291" r:id="rId9"/>
    <p:sldId id="282" r:id="rId10"/>
    <p:sldId id="259" r:id="rId11"/>
    <p:sldId id="275" r:id="rId12"/>
    <p:sldId id="276" r:id="rId13"/>
    <p:sldId id="265" r:id="rId14"/>
    <p:sldId id="272" r:id="rId15"/>
    <p:sldId id="273" r:id="rId16"/>
    <p:sldId id="262" r:id="rId17"/>
    <p:sldId id="269" r:id="rId18"/>
    <p:sldId id="271" r:id="rId19"/>
    <p:sldId id="288" r:id="rId20"/>
    <p:sldId id="261" r:id="rId21"/>
    <p:sldId id="279" r:id="rId22"/>
    <p:sldId id="289" r:id="rId23"/>
    <p:sldId id="290" r:id="rId24"/>
    <p:sldId id="283" r:id="rId25"/>
    <p:sldId id="284" r:id="rId26"/>
    <p:sldId id="278" r:id="rId27"/>
    <p:sldId id="286" r:id="rId28"/>
    <p:sldId id="280" r:id="rId29"/>
    <p:sldId id="287" r:id="rId30"/>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5C4FE-E02E-3043-A618-B80CA41BDFE3}" v="6" dt="2025-07-06T17:44:19.343"/>
    <p1510:client id="{9566AEBB-2F37-7142-B797-A01164D0B363}" v="2073" dt="2025-07-06T17:08:59.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3"/>
  </p:normalViewPr>
  <p:slideViewPr>
    <p:cSldViewPr snapToGrid="0">
      <p:cViewPr varScale="1">
        <p:scale>
          <a:sx n="113" d="100"/>
          <a:sy n="113" d="100"/>
        </p:scale>
        <p:origin x="7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9B51-60B7-1244-87B8-0B130266900A}" type="datetimeFigureOut">
              <a:rPr lang="en-IT" smtClean="0"/>
              <a:t>06/07/25</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502125-6F54-9D4F-8011-D8E1FDC3A52B}" type="slidenum">
              <a:rPr lang="en-IT" smtClean="0"/>
              <a:t>‹#›</a:t>
            </a:fld>
            <a:endParaRPr lang="en-IT"/>
          </a:p>
        </p:txBody>
      </p:sp>
    </p:spTree>
    <p:extLst>
      <p:ext uri="{BB962C8B-B14F-4D97-AF65-F5344CB8AC3E}">
        <p14:creationId xmlns:p14="http://schemas.microsoft.com/office/powerpoint/2010/main" val="583425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This presentation aims to provide a comprehensive analysis of two key macroeconomic time series: the Gross Domestic Product (GDP) and the Consumer Price Index (CPI). I will begin with a preliminary exploratory analysis, then outline the structure of the dataset used, and finally provide a detailed discussion of the theoretical foundations and modeling choices employed within a Bayesian statistical framework.</a:t>
            </a:r>
            <a:endParaRPr lang="it-IT" sz="1800">
              <a:effectLst/>
              <a:latin typeface="Aptos" panose="020B0004020202020204" pitchFamily="34" charset="0"/>
              <a:ea typeface="Aptos" panose="020B0004020202020204" pitchFamily="34" charset="0"/>
              <a:cs typeface="Times New Roman" panose="02020603050405020304" pitchFamily="18" charset="0"/>
            </a:endParaRPr>
          </a:p>
          <a:p>
            <a:endParaRPr lang="it-IT"/>
          </a:p>
        </p:txBody>
      </p:sp>
      <p:sp>
        <p:nvSpPr>
          <p:cNvPr id="4" name="Segnaposto numero diapositiva 3"/>
          <p:cNvSpPr>
            <a:spLocks noGrp="1"/>
          </p:cNvSpPr>
          <p:nvPr>
            <p:ph type="sldNum" sz="quarter" idx="5"/>
          </p:nvPr>
        </p:nvSpPr>
        <p:spPr/>
        <p:txBody>
          <a:bodyPr/>
          <a:lstStyle/>
          <a:p>
            <a:fld id="{D8502125-6F54-9D4F-8011-D8E1FDC3A52B}" type="slidenum">
              <a:rPr lang="en-IT" smtClean="0"/>
              <a:t>1</a:t>
            </a:fld>
            <a:endParaRPr lang="en-IT"/>
          </a:p>
        </p:txBody>
      </p:sp>
    </p:spTree>
    <p:extLst>
      <p:ext uri="{BB962C8B-B14F-4D97-AF65-F5344CB8AC3E}">
        <p14:creationId xmlns:p14="http://schemas.microsoft.com/office/powerpoint/2010/main" val="33221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D8502125-6F54-9D4F-8011-D8E1FDC3A52B}" type="slidenum">
              <a:rPr lang="en-IT" smtClean="0"/>
              <a:t>11</a:t>
            </a:fld>
            <a:endParaRPr lang="en-IT"/>
          </a:p>
        </p:txBody>
      </p:sp>
    </p:spTree>
    <p:extLst>
      <p:ext uri="{BB962C8B-B14F-4D97-AF65-F5344CB8AC3E}">
        <p14:creationId xmlns:p14="http://schemas.microsoft.com/office/powerpoint/2010/main" val="3997909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Something</a:t>
            </a:r>
            <a:r>
              <a:rPr lang="it-IT"/>
              <a:t> </a:t>
            </a:r>
            <a:r>
              <a:rPr lang="it-IT" err="1"/>
              <a:t>important</a:t>
            </a:r>
            <a:r>
              <a:rPr lang="it-IT"/>
              <a:t> </a:t>
            </a:r>
            <a:r>
              <a:rPr lang="it-IT" err="1"/>
              <a:t>before</a:t>
            </a:r>
            <a:r>
              <a:rPr lang="it-IT"/>
              <a:t> </a:t>
            </a:r>
            <a:r>
              <a:rPr lang="it-IT" err="1"/>
              <a:t>we</a:t>
            </a:r>
            <a:r>
              <a:rPr lang="it-IT"/>
              <a:t> </a:t>
            </a:r>
            <a:r>
              <a:rPr lang="it-IT" err="1"/>
              <a:t>starting</a:t>
            </a:r>
            <a:r>
              <a:rPr lang="it-IT"/>
              <a:t>, so </a:t>
            </a:r>
            <a:r>
              <a:rPr lang="it-IT" err="1"/>
              <a:t>this</a:t>
            </a:r>
            <a:r>
              <a:rPr lang="it-IT"/>
              <a:t> part </a:t>
            </a:r>
            <a:r>
              <a:rPr lang="it-IT" err="1"/>
              <a:t>is</a:t>
            </a:r>
            <a:r>
              <a:rPr lang="it-IT"/>
              <a:t> </a:t>
            </a:r>
            <a:r>
              <a:rPr lang="it-IT" err="1"/>
              <a:t>not</a:t>
            </a:r>
            <a:r>
              <a:rPr lang="it-IT"/>
              <a:t> inside the code or the </a:t>
            </a:r>
            <a:r>
              <a:rPr lang="it-IT" err="1"/>
              <a:t>final</a:t>
            </a:r>
            <a:r>
              <a:rPr lang="it-IT"/>
              <a:t> relation. </a:t>
            </a:r>
          </a:p>
          <a:p>
            <a:r>
              <a:rPr lang="it-IT" err="1"/>
              <a:t>Our</a:t>
            </a:r>
            <a:r>
              <a:rPr lang="it-IT"/>
              <a:t> "Beyond the hedge" </a:t>
            </a:r>
            <a:r>
              <a:rPr lang="it-IT" err="1"/>
              <a:t>analysis</a:t>
            </a:r>
            <a:r>
              <a:rPr lang="it-IT"/>
              <a:t> start to the </a:t>
            </a:r>
            <a:r>
              <a:rPr lang="it-IT" err="1"/>
              <a:t>fact</a:t>
            </a:r>
            <a:r>
              <a:rPr lang="it-IT"/>
              <a:t> </a:t>
            </a:r>
            <a:r>
              <a:rPr lang="it-IT" err="1"/>
              <a:t>that</a:t>
            </a:r>
            <a:r>
              <a:rPr lang="it-IT"/>
              <a:t> the </a:t>
            </a:r>
            <a:r>
              <a:rPr lang="it-IT" err="1"/>
              <a:t>metrics</a:t>
            </a:r>
            <a:r>
              <a:rPr lang="it-IT"/>
              <a:t> are </a:t>
            </a:r>
            <a:r>
              <a:rPr lang="it-IT" err="1"/>
              <a:t>only</a:t>
            </a:r>
            <a:r>
              <a:rPr lang="it-IT"/>
              <a:t> a </a:t>
            </a:r>
            <a:r>
              <a:rPr lang="it-IT" err="1"/>
              <a:t>partial</a:t>
            </a:r>
            <a:r>
              <a:rPr lang="it-IT"/>
              <a:t> </a:t>
            </a:r>
            <a:r>
              <a:rPr lang="it-IT" err="1"/>
              <a:t>indicator</a:t>
            </a:r>
            <a:r>
              <a:rPr lang="it-IT"/>
              <a:t> of the </a:t>
            </a:r>
            <a:r>
              <a:rPr lang="it-IT" err="1"/>
              <a:t>goofness</a:t>
            </a:r>
            <a:r>
              <a:rPr lang="it-IT"/>
              <a:t> of the models, </a:t>
            </a:r>
            <a:r>
              <a:rPr lang="it-IT" err="1"/>
              <a:t>it</a:t>
            </a:r>
            <a:r>
              <a:rPr lang="it-IT"/>
              <a:t> </a:t>
            </a:r>
            <a:r>
              <a:rPr lang="it-IT" err="1"/>
              <a:t>doesn't</a:t>
            </a:r>
            <a:r>
              <a:rPr lang="it-IT"/>
              <a:t> </a:t>
            </a:r>
            <a:r>
              <a:rPr lang="it-IT" err="1"/>
              <a:t>emphasize</a:t>
            </a:r>
            <a:r>
              <a:rPr lang="it-IT"/>
              <a:t> the </a:t>
            </a:r>
            <a:r>
              <a:rPr lang="it-IT" err="1"/>
              <a:t>dynamic</a:t>
            </a:r>
            <a:r>
              <a:rPr lang="it-IT"/>
              <a:t> </a:t>
            </a:r>
            <a:r>
              <a:rPr lang="it-IT" err="1"/>
              <a:t>characteristics</a:t>
            </a:r>
            <a:r>
              <a:rPr lang="it-IT"/>
              <a:t> of the system. Me must </a:t>
            </a:r>
            <a:r>
              <a:rPr lang="it-IT" err="1"/>
              <a:t>also</a:t>
            </a:r>
            <a:r>
              <a:rPr lang="it-IT"/>
              <a:t> </a:t>
            </a:r>
            <a:r>
              <a:rPr lang="it-IT" err="1"/>
              <a:t>verify</a:t>
            </a:r>
            <a:r>
              <a:rPr lang="it-IT"/>
              <a:t> the </a:t>
            </a:r>
            <a:r>
              <a:rPr lang="it-IT" err="1"/>
              <a:t>Whitness</a:t>
            </a:r>
            <a:r>
              <a:rPr lang="it-IT"/>
              <a:t> of the </a:t>
            </a:r>
            <a:r>
              <a:rPr lang="it-IT" err="1"/>
              <a:t>residuals</a:t>
            </a:r>
            <a:r>
              <a:rPr lang="it-IT"/>
              <a:t>, </a:t>
            </a:r>
            <a:r>
              <a:rPr lang="it-IT" err="1"/>
              <a:t>ensuring</a:t>
            </a:r>
            <a:r>
              <a:rPr lang="it-IT"/>
              <a:t> </a:t>
            </a:r>
            <a:r>
              <a:rPr lang="it-IT" err="1"/>
              <a:t>that</a:t>
            </a:r>
            <a:r>
              <a:rPr lang="it-IT"/>
              <a:t> no </a:t>
            </a:r>
            <a:r>
              <a:rPr lang="it-IT" err="1"/>
              <a:t>predictable</a:t>
            </a:r>
            <a:r>
              <a:rPr lang="it-IT"/>
              <a:t> </a:t>
            </a:r>
            <a:r>
              <a:rPr lang="it-IT" err="1"/>
              <a:t>patters</a:t>
            </a:r>
            <a:r>
              <a:rPr lang="it-IT"/>
              <a:t> </a:t>
            </a:r>
            <a:r>
              <a:rPr lang="it-IT" err="1"/>
              <a:t>remain</a:t>
            </a:r>
            <a:r>
              <a:rPr lang="it-IT"/>
              <a:t>.</a:t>
            </a:r>
          </a:p>
          <a:p>
            <a:r>
              <a:rPr lang="en-US" sz="1800">
                <a:effectLst/>
                <a:latin typeface="Aptos" panose="020B0004020202020204" pitchFamily="34" charset="0"/>
                <a:ea typeface="Aptos" panose="020B0004020202020204" pitchFamily="34" charset="0"/>
                <a:cs typeface="Times New Roman" panose="02020603050405020304" pitchFamily="18" charset="0"/>
              </a:rPr>
              <a:t>We can test even whether there is a correlation </a:t>
            </a:r>
            <a:r>
              <a:rPr lang="en-US" sz="1800" err="1">
                <a:effectLst/>
                <a:latin typeface="Aptos" panose="020B0004020202020204" pitchFamily="34" charset="0"/>
                <a:ea typeface="Aptos" panose="020B0004020202020204" pitchFamily="34" charset="0"/>
                <a:cs typeface="Times New Roman" panose="02020603050405020304" pitchFamily="18" charset="0"/>
              </a:rPr>
              <a:t>betwen</a:t>
            </a:r>
            <a:r>
              <a:rPr lang="en-US" sz="1800">
                <a:effectLst/>
                <a:latin typeface="Aptos" panose="020B0004020202020204" pitchFamily="34" charset="0"/>
                <a:ea typeface="Aptos" panose="020B0004020202020204" pitchFamily="34" charset="0"/>
                <a:cs typeface="Times New Roman" panose="02020603050405020304" pitchFamily="18" charset="0"/>
              </a:rPr>
              <a:t> the residual.</a:t>
            </a:r>
            <a:endParaRPr lang="it-IT"/>
          </a:p>
        </p:txBody>
      </p:sp>
      <p:sp>
        <p:nvSpPr>
          <p:cNvPr id="4" name="Segnaposto numero diapositiva 3"/>
          <p:cNvSpPr>
            <a:spLocks noGrp="1"/>
          </p:cNvSpPr>
          <p:nvPr>
            <p:ph type="sldNum" sz="quarter" idx="5"/>
          </p:nvPr>
        </p:nvSpPr>
        <p:spPr/>
        <p:txBody>
          <a:bodyPr/>
          <a:lstStyle/>
          <a:p>
            <a:fld id="{D8502125-6F54-9D4F-8011-D8E1FDC3A52B}" type="slidenum">
              <a:rPr lang="en-IT" smtClean="0"/>
              <a:t>26</a:t>
            </a:fld>
            <a:endParaRPr lang="en-IT"/>
          </a:p>
        </p:txBody>
      </p:sp>
    </p:spTree>
    <p:extLst>
      <p:ext uri="{BB962C8B-B14F-4D97-AF65-F5344CB8AC3E}">
        <p14:creationId xmlns:p14="http://schemas.microsoft.com/office/powerpoint/2010/main" val="40264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a:effectLst/>
                <a:latin typeface="Aptos" panose="020B0004020202020204" pitchFamily="34" charset="0"/>
                <a:ea typeface="Aptos" panose="020B0004020202020204" pitchFamily="34" charset="0"/>
                <a:cs typeface="Times New Roman" panose="02020603050405020304" pitchFamily="18" charset="0"/>
              </a:rPr>
              <a:t>Finally, to check that forecast errors follow a Gaussian distribution with zero mean, we can plot a normalized histogram (area = 1) of the errors and overlay a normal density curve with mean 0, and variance equal to square error of the residuals.</a:t>
            </a:r>
          </a:p>
          <a:p>
            <a:endParaRPr lang="en-US" sz="180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cs typeface="Times New Roman" panose="02020603050405020304" pitchFamily="18" charset="0"/>
              </a:rPr>
              <a:t>-&gt;</a:t>
            </a:r>
            <a:r>
              <a:rPr lang="it-IT" err="1"/>
              <a:t>This</a:t>
            </a:r>
            <a:r>
              <a:rPr lang="it-IT"/>
              <a:t> work shows </a:t>
            </a:r>
            <a:r>
              <a:rPr lang="it-IT" err="1"/>
              <a:t>that</a:t>
            </a:r>
            <a:r>
              <a:rPr lang="it-IT"/>
              <a:t> </a:t>
            </a:r>
            <a:r>
              <a:rPr lang="it-IT" err="1"/>
              <a:t>beyond</a:t>
            </a:r>
            <a:r>
              <a:rPr lang="it-IT"/>
              <a:t> </a:t>
            </a:r>
            <a:r>
              <a:rPr lang="it-IT" err="1"/>
              <a:t>correlation</a:t>
            </a:r>
            <a:r>
              <a:rPr lang="it-IT"/>
              <a:t> </a:t>
            </a:r>
            <a:r>
              <a:rPr lang="it-IT" err="1"/>
              <a:t>curves</a:t>
            </a:r>
            <a:r>
              <a:rPr lang="it-IT"/>
              <a:t> and performance </a:t>
            </a:r>
            <a:r>
              <a:rPr lang="it-IT" err="1"/>
              <a:t>metrics</a:t>
            </a:r>
            <a:r>
              <a:rPr lang="it-IT"/>
              <a:t>, </a:t>
            </a:r>
            <a:r>
              <a:rPr lang="it-IT" err="1"/>
              <a:t>curiosity</a:t>
            </a:r>
            <a:r>
              <a:rPr lang="it-IT"/>
              <a:t> </a:t>
            </a:r>
            <a:r>
              <a:rPr lang="it-IT" err="1"/>
              <a:t>is</a:t>
            </a:r>
            <a:r>
              <a:rPr lang="it-IT"/>
              <a:t> the </a:t>
            </a:r>
            <a:r>
              <a:rPr lang="it-IT" err="1"/>
              <a:t>true</a:t>
            </a:r>
            <a:r>
              <a:rPr lang="it-IT"/>
              <a:t> </a:t>
            </a:r>
            <a:r>
              <a:rPr lang="it-IT" err="1"/>
              <a:t>engine</a:t>
            </a:r>
            <a:r>
              <a:rPr lang="it-IT"/>
              <a:t> of </a:t>
            </a:r>
            <a:r>
              <a:rPr lang="it-IT" err="1"/>
              <a:t>analysis</a:t>
            </a:r>
            <a:r>
              <a:rPr lang="it-IT"/>
              <a:t>—and </a:t>
            </a:r>
            <a:r>
              <a:rPr lang="it-IT" err="1"/>
              <a:t>only</a:t>
            </a:r>
            <a:r>
              <a:rPr lang="it-IT"/>
              <a:t> </a:t>
            </a:r>
            <a:r>
              <a:rPr lang="it-IT" err="1"/>
              <a:t>through</a:t>
            </a:r>
            <a:r>
              <a:rPr lang="it-IT"/>
              <a:t> </a:t>
            </a:r>
            <a:r>
              <a:rPr lang="it-IT" err="1"/>
              <a:t>curiosity</a:t>
            </a:r>
            <a:r>
              <a:rPr lang="it-IT"/>
              <a:t> can </a:t>
            </a:r>
            <a:r>
              <a:rPr lang="it-IT" err="1"/>
              <a:t>we</a:t>
            </a:r>
            <a:r>
              <a:rPr lang="it-IT"/>
              <a:t> turn </a:t>
            </a:r>
            <a:r>
              <a:rPr lang="it-IT" err="1"/>
              <a:t>numbers</a:t>
            </a:r>
            <a:r>
              <a:rPr lang="it-IT"/>
              <a:t> </a:t>
            </a:r>
            <a:r>
              <a:rPr lang="it-IT" err="1"/>
              <a:t>into</a:t>
            </a:r>
            <a:r>
              <a:rPr lang="it-IT"/>
              <a:t> knowledge.</a:t>
            </a:r>
          </a:p>
          <a:p>
            <a:endParaRPr lang="it-IT"/>
          </a:p>
        </p:txBody>
      </p:sp>
      <p:sp>
        <p:nvSpPr>
          <p:cNvPr id="4" name="Segnaposto numero diapositiva 3"/>
          <p:cNvSpPr>
            <a:spLocks noGrp="1"/>
          </p:cNvSpPr>
          <p:nvPr>
            <p:ph type="sldNum" sz="quarter" idx="5"/>
          </p:nvPr>
        </p:nvSpPr>
        <p:spPr/>
        <p:txBody>
          <a:bodyPr/>
          <a:lstStyle/>
          <a:p>
            <a:fld id="{D8502125-6F54-9D4F-8011-D8E1FDC3A52B}" type="slidenum">
              <a:rPr lang="en-IT" smtClean="0"/>
              <a:t>28</a:t>
            </a:fld>
            <a:endParaRPr lang="en-IT"/>
          </a:p>
        </p:txBody>
      </p:sp>
    </p:spTree>
    <p:extLst>
      <p:ext uri="{BB962C8B-B14F-4D97-AF65-F5344CB8AC3E}">
        <p14:creationId xmlns:p14="http://schemas.microsoft.com/office/powerpoint/2010/main" val="3723153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Dataset, the original file “</a:t>
            </a:r>
            <a:r>
              <a:rPr lang="en-US" sz="1800" err="1">
                <a:effectLst/>
                <a:latin typeface="Aptos" panose="020B0004020202020204" pitchFamily="34" charset="0"/>
                <a:ea typeface="Aptos" panose="020B0004020202020204" pitchFamily="34" charset="0"/>
                <a:cs typeface="Times New Roman" panose="02020603050405020304" pitchFamily="18" charset="0"/>
              </a:rPr>
              <a:t>gdp_inflation.csv</a:t>
            </a:r>
            <a:r>
              <a:rPr lang="en-US" sz="1800">
                <a:effectLst/>
                <a:latin typeface="Aptos" panose="020B0004020202020204" pitchFamily="34" charset="0"/>
                <a:ea typeface="Aptos" panose="020B0004020202020204" pitchFamily="34" charset="0"/>
                <a:cs typeface="Times New Roman" panose="02020603050405020304" pitchFamily="18" charset="0"/>
              </a:rPr>
              <a:t>” underwent careful preprocessing to ensure consistency across both series.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a:effectLst/>
                <a:latin typeface="Aptos" panose="020B0004020202020204" pitchFamily="34" charset="0"/>
                <a:ea typeface="Aptos" panose="020B0004020202020204" pitchFamily="34" charset="0"/>
                <a:cs typeface="Times New Roman" panose="02020603050405020304" pitchFamily="18" charset="0"/>
              </a:rPr>
              <a:t>Observations are expressed as seasonally adjusted annual percentage changes</a:t>
            </a:r>
            <a:r>
              <a:rPr lang="en-US" sz="1800">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The dataset was split into two non-overlapping subsets: </a:t>
            </a:r>
            <a:r>
              <a:rPr lang="en-US" sz="1800" u="sng">
                <a:effectLst/>
                <a:latin typeface="Aptos" panose="020B0004020202020204" pitchFamily="34" charset="0"/>
                <a:ea typeface="Aptos" panose="020B0004020202020204" pitchFamily="34" charset="0"/>
                <a:cs typeface="Times New Roman" panose="02020603050405020304" pitchFamily="18" charset="0"/>
              </a:rPr>
              <a:t>85% of the observations were used as a training set for parameter estimation within the Bayesian framework</a:t>
            </a:r>
            <a:r>
              <a:rPr lang="en-US" sz="1800">
                <a:effectLst/>
                <a:latin typeface="Aptos" panose="020B0004020202020204" pitchFamily="34" charset="0"/>
                <a:ea typeface="Aptos" panose="020B0004020202020204" pitchFamily="34" charset="0"/>
                <a:cs typeface="Times New Roman" panose="02020603050405020304" pitchFamily="18" charset="0"/>
              </a:rPr>
              <a:t>, while the remaining </a:t>
            </a:r>
            <a:r>
              <a:rPr lang="en-US" sz="1800" u="sng">
                <a:effectLst/>
                <a:latin typeface="Aptos" panose="020B0004020202020204" pitchFamily="34" charset="0"/>
                <a:ea typeface="Aptos" panose="020B0004020202020204" pitchFamily="34" charset="0"/>
                <a:cs typeface="Times New Roman" panose="02020603050405020304" pitchFamily="18" charset="0"/>
              </a:rPr>
              <a:t>15% constituted the test set for out-of-sample forecasting and model validation.</a:t>
            </a:r>
            <a:endParaRPr lang="it-IT" sz="1800">
              <a:effectLst/>
              <a:latin typeface="Aptos" panose="020B0004020202020204" pitchFamily="34" charset="0"/>
              <a:ea typeface="Aptos" panose="020B0004020202020204" pitchFamily="34" charset="0"/>
              <a:cs typeface="Times New Roman" panose="02020603050405020304" pitchFamily="18" charset="0"/>
            </a:endParaRPr>
          </a:p>
          <a:p>
            <a:endParaRPr lang="it-IT"/>
          </a:p>
        </p:txBody>
      </p:sp>
      <p:sp>
        <p:nvSpPr>
          <p:cNvPr id="4" name="Segnaposto numero diapositiva 3"/>
          <p:cNvSpPr>
            <a:spLocks noGrp="1"/>
          </p:cNvSpPr>
          <p:nvPr>
            <p:ph type="sldNum" sz="quarter" idx="5"/>
          </p:nvPr>
        </p:nvSpPr>
        <p:spPr/>
        <p:txBody>
          <a:bodyPr/>
          <a:lstStyle/>
          <a:p>
            <a:fld id="{D8502125-6F54-9D4F-8011-D8E1FDC3A52B}" type="slidenum">
              <a:rPr lang="en-IT" smtClean="0"/>
              <a:t>2</a:t>
            </a:fld>
            <a:endParaRPr lang="en-IT"/>
          </a:p>
        </p:txBody>
      </p:sp>
    </p:spTree>
    <p:extLst>
      <p:ext uri="{BB962C8B-B14F-4D97-AF65-F5344CB8AC3E}">
        <p14:creationId xmlns:p14="http://schemas.microsoft.com/office/powerpoint/2010/main" val="246930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Let us begin by formally defining the Autocorrelation Function (ACF), a fundamental statistical tool for assessing serial dependence in time series data. It quantifies the degree of correlation between observations of the same variable at different time lags, thereby revealing the temporal dynamics underlying the data.</a:t>
            </a:r>
            <a:endParaRPr lang="it-IT"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-&gt; In the ACF plot for the GDP series, we observe a that around lag 1 a slow decay with persistently positive autocorrelations. This pattern is indicative of </a:t>
            </a:r>
            <a:r>
              <a:rPr lang="en-US" sz="1800" u="sng">
                <a:effectLst/>
                <a:latin typeface="Aptos" panose="020B0004020202020204" pitchFamily="34" charset="0"/>
                <a:ea typeface="Aptos" panose="020B0004020202020204" pitchFamily="34" charset="0"/>
                <a:cs typeface="Times New Roman" panose="02020603050405020304" pitchFamily="18" charset="0"/>
              </a:rPr>
              <a:t>non-stationary behavior </a:t>
            </a:r>
            <a:r>
              <a:rPr lang="en-US" sz="1800">
                <a:effectLst/>
                <a:latin typeface="Aptos" panose="020B0004020202020204" pitchFamily="34" charset="0"/>
                <a:ea typeface="Aptos" panose="020B0004020202020204" pitchFamily="34" charset="0"/>
                <a:cs typeface="Times New Roman" panose="02020603050405020304" pitchFamily="18" charset="0"/>
              </a:rPr>
              <a:t>and </a:t>
            </a:r>
            <a:r>
              <a:rPr lang="en-US" sz="1800" u="sng">
                <a:effectLst/>
                <a:latin typeface="Aptos" panose="020B0004020202020204" pitchFamily="34" charset="0"/>
                <a:ea typeface="Aptos" panose="020B0004020202020204" pitchFamily="34" charset="0"/>
                <a:cs typeface="Times New Roman" panose="02020603050405020304" pitchFamily="18" charset="0"/>
              </a:rPr>
              <a:t>long-memory processes.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a:effectLst/>
                <a:latin typeface="Aptos" panose="020B0004020202020204" pitchFamily="34" charset="0"/>
                <a:ea typeface="Aptos" panose="020B0004020202020204" pitchFamily="34" charset="0"/>
                <a:cs typeface="Times New Roman" panose="02020603050405020304" pitchFamily="18" charset="0"/>
              </a:rPr>
              <a:t>This</a:t>
            </a:r>
            <a:r>
              <a:rPr lang="en-US" sz="1800">
                <a:effectLst/>
                <a:latin typeface="Aptos" panose="020B0004020202020204" pitchFamily="34" charset="0"/>
                <a:ea typeface="Aptos" panose="020B0004020202020204" pitchFamily="34" charset="0"/>
                <a:cs typeface="Times New Roman" panose="02020603050405020304" pitchFamily="18" charset="0"/>
              </a:rPr>
              <a:t> behavior is typical of macroeconomic aggregates like GDP, which often exhibit strong trends and persistent cycles.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-&gt; For the CPI series, the ACF displays a similar shape but with an even more gradual decline. The high autocorrelation at </a:t>
            </a:r>
            <a:r>
              <a:rPr lang="en-US" sz="1800" u="sng">
                <a:effectLst/>
                <a:latin typeface="Aptos" panose="020B0004020202020204" pitchFamily="34" charset="0"/>
                <a:ea typeface="Aptos" panose="020B0004020202020204" pitchFamily="34" charset="0"/>
                <a:cs typeface="Times New Roman" panose="02020603050405020304" pitchFamily="18" charset="0"/>
              </a:rPr>
              <a:t>initial lags followed by a slow tapering</a:t>
            </a:r>
            <a:r>
              <a:rPr lang="en-US" sz="1800">
                <a:effectLst/>
                <a:latin typeface="Aptos" panose="020B0004020202020204" pitchFamily="34" charset="0"/>
                <a:ea typeface="Aptos" panose="020B0004020202020204" pitchFamily="34" charset="0"/>
                <a:cs typeface="Times New Roman" panose="02020603050405020304" pitchFamily="18" charset="0"/>
              </a:rPr>
              <a:t> suggests the presence of </a:t>
            </a:r>
            <a:r>
              <a:rPr lang="en-US" sz="1800" u="sng">
                <a:effectLst/>
                <a:latin typeface="Aptos" panose="020B0004020202020204" pitchFamily="34" charset="0"/>
                <a:ea typeface="Aptos" panose="020B0004020202020204" pitchFamily="34" charset="0"/>
                <a:cs typeface="Times New Roman" panose="02020603050405020304" pitchFamily="18" charset="0"/>
              </a:rPr>
              <a:t>long-memory</a:t>
            </a:r>
            <a:r>
              <a:rPr lang="en-US" sz="1800">
                <a:effectLst/>
                <a:latin typeface="Aptos" panose="020B0004020202020204" pitchFamily="34" charset="0"/>
                <a:ea typeface="Aptos" panose="020B0004020202020204" pitchFamily="34" charset="0"/>
                <a:cs typeface="Times New Roman" panose="02020603050405020304" pitchFamily="18" charset="0"/>
              </a:rPr>
              <a:t> features, possibly more pronounced than in GDP. </a:t>
            </a:r>
            <a:endParaRPr lang="it-IT"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a:effectLst/>
              <a:latin typeface="Aptos" panose="020B0004020202020204" pitchFamily="34" charset="0"/>
              <a:ea typeface="Aptos" panose="020B0004020202020204" pitchFamily="34" charset="0"/>
              <a:cs typeface="Times New Roman" panose="02020603050405020304" pitchFamily="18" charset="0"/>
            </a:endParaRPr>
          </a:p>
          <a:p>
            <a:endParaRPr lang="it-IT"/>
          </a:p>
        </p:txBody>
      </p:sp>
      <p:sp>
        <p:nvSpPr>
          <p:cNvPr id="4" name="Segnaposto numero diapositiva 3"/>
          <p:cNvSpPr>
            <a:spLocks noGrp="1"/>
          </p:cNvSpPr>
          <p:nvPr>
            <p:ph type="sldNum" sz="quarter" idx="5"/>
          </p:nvPr>
        </p:nvSpPr>
        <p:spPr/>
        <p:txBody>
          <a:bodyPr/>
          <a:lstStyle/>
          <a:p>
            <a:fld id="{D8502125-6F54-9D4F-8011-D8E1FDC3A52B}" type="slidenum">
              <a:rPr lang="en-IT" smtClean="0"/>
              <a:t>3</a:t>
            </a:fld>
            <a:endParaRPr lang="en-IT"/>
          </a:p>
        </p:txBody>
      </p:sp>
    </p:spTree>
    <p:extLst>
      <p:ext uri="{BB962C8B-B14F-4D97-AF65-F5344CB8AC3E}">
        <p14:creationId xmlns:p14="http://schemas.microsoft.com/office/powerpoint/2010/main" val="288978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We organized our code into macro</a:t>
            </a:r>
            <a:r>
              <a:rPr lang="en-US" sz="1800">
                <a:effectLst/>
                <a:latin typeface="Cambria Math" panose="02040503050406030204" pitchFamily="18" charset="0"/>
                <a:ea typeface="Aptos" panose="020B0004020202020204" pitchFamily="34" charset="0"/>
                <a:cs typeface="Cambria Math" panose="02040503050406030204" pitchFamily="18" charset="0"/>
              </a:rPr>
              <a:t>‐</a:t>
            </a:r>
            <a:r>
              <a:rPr lang="en-US" sz="1800">
                <a:effectLst/>
                <a:latin typeface="Aptos" panose="020B0004020202020204" pitchFamily="34" charset="0"/>
                <a:ea typeface="Aptos" panose="020B0004020202020204" pitchFamily="34" charset="0"/>
                <a:cs typeface="Times New Roman" panose="02020603050405020304" pitchFamily="18" charset="0"/>
              </a:rPr>
              <a:t>blocks, each defining one of the models we used.  Every model was written in a generic, reusable way so that we didn’t need separate implementations for each order.</a:t>
            </a:r>
            <a:endParaRPr lang="it-IT" sz="1800">
              <a:effectLst/>
              <a:latin typeface="Aptos" panose="020B0004020202020204" pitchFamily="34" charset="0"/>
              <a:ea typeface="Aptos" panose="020B0004020202020204" pitchFamily="34" charset="0"/>
              <a:cs typeface="Times New Roman" panose="02020603050405020304" pitchFamily="18" charset="0"/>
            </a:endParaRPr>
          </a:p>
          <a:p>
            <a:endParaRPr lang="it-IT"/>
          </a:p>
        </p:txBody>
      </p:sp>
      <p:sp>
        <p:nvSpPr>
          <p:cNvPr id="4" name="Segnaposto numero diapositiva 3"/>
          <p:cNvSpPr>
            <a:spLocks noGrp="1"/>
          </p:cNvSpPr>
          <p:nvPr>
            <p:ph type="sldNum" sz="quarter" idx="5"/>
          </p:nvPr>
        </p:nvSpPr>
        <p:spPr/>
        <p:txBody>
          <a:bodyPr/>
          <a:lstStyle/>
          <a:p>
            <a:fld id="{D8502125-6F54-9D4F-8011-D8E1FDC3A52B}" type="slidenum">
              <a:rPr lang="en-IT" smtClean="0"/>
              <a:t>4</a:t>
            </a:fld>
            <a:endParaRPr lang="en-IT"/>
          </a:p>
        </p:txBody>
      </p:sp>
    </p:spTree>
    <p:extLst>
      <p:ext uri="{BB962C8B-B14F-4D97-AF65-F5344CB8AC3E}">
        <p14:creationId xmlns:p14="http://schemas.microsoft.com/office/powerpoint/2010/main" val="777945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Aptos" panose="020B0004020202020204" pitchFamily="34" charset="0"/>
                <a:ea typeface="Aptos" panose="020B0004020202020204" pitchFamily="34" charset="0"/>
                <a:cs typeface="Times New Roman" panose="02020603050405020304" pitchFamily="18" charset="0"/>
              </a:rPr>
              <a:t>We organized our code into macro</a:t>
            </a:r>
            <a:r>
              <a:rPr lang="en-US" sz="1200">
                <a:effectLst/>
                <a:latin typeface="Cambria Math" panose="02040503050406030204" pitchFamily="18" charset="0"/>
                <a:ea typeface="Aptos" panose="020B0004020202020204" pitchFamily="34" charset="0"/>
                <a:cs typeface="Cambria Math" panose="02040503050406030204" pitchFamily="18" charset="0"/>
              </a:rPr>
              <a:t>‐</a:t>
            </a:r>
            <a:r>
              <a:rPr lang="en-US" sz="1200">
                <a:effectLst/>
                <a:latin typeface="Aptos" panose="020B0004020202020204" pitchFamily="34" charset="0"/>
                <a:ea typeface="Aptos" panose="020B0004020202020204" pitchFamily="34" charset="0"/>
                <a:cs typeface="Times New Roman" panose="02020603050405020304" pitchFamily="18" charset="0"/>
              </a:rPr>
              <a:t>blocks, each defining one of the models we used.  Every model was written in a generic, reusable way so that we didn’t need separate implementations for each order.</a:t>
            </a:r>
            <a:endParaRPr lang="it-IT" sz="1200">
              <a:effectLst/>
              <a:latin typeface="Aptos" panose="020B0004020202020204" pitchFamily="34" charset="0"/>
              <a:ea typeface="Aptos" panose="020B0004020202020204" pitchFamily="34" charset="0"/>
              <a:cs typeface="Times New Roman" panose="02020603050405020304" pitchFamily="18" charset="0"/>
            </a:endParaRPr>
          </a:p>
          <a:p>
            <a:endParaRPr lang="it-IT"/>
          </a:p>
        </p:txBody>
      </p:sp>
      <p:sp>
        <p:nvSpPr>
          <p:cNvPr id="4" name="Segnaposto numero diapositiva 3"/>
          <p:cNvSpPr>
            <a:spLocks noGrp="1"/>
          </p:cNvSpPr>
          <p:nvPr>
            <p:ph type="sldNum" sz="quarter" idx="5"/>
          </p:nvPr>
        </p:nvSpPr>
        <p:spPr/>
        <p:txBody>
          <a:bodyPr/>
          <a:lstStyle/>
          <a:p>
            <a:fld id="{D8502125-6F54-9D4F-8011-D8E1FDC3A52B}" type="slidenum">
              <a:rPr lang="en-IT" smtClean="0"/>
              <a:t>5</a:t>
            </a:fld>
            <a:endParaRPr lang="en-IT"/>
          </a:p>
        </p:txBody>
      </p:sp>
    </p:spTree>
    <p:extLst>
      <p:ext uri="{BB962C8B-B14F-4D97-AF65-F5344CB8AC3E}">
        <p14:creationId xmlns:p14="http://schemas.microsoft.com/office/powerpoint/2010/main" val="59806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Choosing the priors was not easy: after testing many combinations of settings, we discovered that some configurations behaved anomalously, especially in ARMA and MA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-&gt;For instance, the posterior density for this MA(4) model (with parameters only up to </a:t>
            </a:r>
            <a:r>
              <a:rPr lang="it-IT" sz="1800">
                <a:effectLst/>
                <a:latin typeface="Aptos" panose="020B0004020202020204" pitchFamily="34" charset="0"/>
                <a:ea typeface="Aptos" panose="020B0004020202020204" pitchFamily="34" charset="0"/>
                <a:cs typeface="Times New Roman" panose="02020603050405020304" pitchFamily="18" charset="0"/>
              </a:rPr>
              <a:t>β</a:t>
            </a:r>
            <a:r>
              <a:rPr lang="en-US" sz="1800">
                <a:effectLst/>
                <a:latin typeface="Aptos" panose="020B0004020202020204" pitchFamily="34" charset="0"/>
                <a:ea typeface="Aptos" panose="020B0004020202020204" pitchFamily="34" charset="0"/>
                <a:cs typeface="Times New Roman" panose="02020603050405020304" pitchFamily="18" charset="0"/>
              </a:rPr>
              <a:t>₄) shows unclear, highly uncertain dynamics.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We can clearly see two distinct “shoulders” in the density of each MA coefficient, underlining a multimodal structure.</a:t>
            </a:r>
            <a:endParaRPr lang="it-IT" sz="1800">
              <a:effectLst/>
              <a:latin typeface="Aptos" panose="020B0004020202020204" pitchFamily="34" charset="0"/>
              <a:ea typeface="Aptos" panose="020B0004020202020204" pitchFamily="34" charset="0"/>
              <a:cs typeface="Times New Roman" panose="02020603050405020304" pitchFamily="18" charset="0"/>
            </a:endParaRPr>
          </a:p>
          <a:p>
            <a:r>
              <a:rPr lang="en-US" sz="1800">
                <a:effectLst/>
                <a:latin typeface="Aptos" panose="020B0004020202020204" pitchFamily="34" charset="0"/>
                <a:ea typeface="Aptos" panose="020B0004020202020204" pitchFamily="34" charset="0"/>
                <a:cs typeface="Times New Roman" panose="02020603050405020304" pitchFamily="18" charset="0"/>
              </a:rPr>
              <a:t>Moreover, the posterior densities of </a:t>
            </a:r>
            <a:r>
              <a:rPr lang="it-IT" sz="1800" err="1">
                <a:effectLst/>
                <a:latin typeface="Aptos" panose="020B0004020202020204" pitchFamily="34" charset="0"/>
                <a:ea typeface="Aptos" panose="020B0004020202020204" pitchFamily="34" charset="0"/>
                <a:cs typeface="Times New Roman" panose="02020603050405020304" pitchFamily="18" charset="0"/>
              </a:rPr>
              <a:t>σ</a:t>
            </a:r>
            <a:r>
              <a:rPr lang="en-US" sz="1800">
                <a:effectLst/>
                <a:latin typeface="Aptos" panose="020B0004020202020204" pitchFamily="34" charset="0"/>
                <a:ea typeface="Aptos" panose="020B0004020202020204" pitchFamily="34" charset="0"/>
                <a:cs typeface="Times New Roman" panose="02020603050405020304" pitchFamily="18" charset="0"/>
              </a:rPr>
              <a:t>² and m₀ are strongly asymmetric, indicating substantial uncertainty in their estimation.  In general, a narrow density curve implies a precise estimate, while a wide curve signals high uncertainty.  If we observe unexpected skewness or multiple peaks, it may be necessary to revisit our priors or </a:t>
            </a:r>
            <a:r>
              <a:rPr lang="en-US" sz="1800" err="1">
                <a:effectLst/>
                <a:latin typeface="Aptos" panose="020B0004020202020204" pitchFamily="34" charset="0"/>
                <a:ea typeface="Aptos" panose="020B0004020202020204" pitchFamily="34" charset="0"/>
                <a:cs typeface="Times New Roman" panose="02020603050405020304" pitchFamily="18" charset="0"/>
              </a:rPr>
              <a:t>reparameterize</a:t>
            </a:r>
            <a:r>
              <a:rPr lang="en-US" sz="1800">
                <a:effectLst/>
                <a:latin typeface="Aptos" panose="020B0004020202020204" pitchFamily="34" charset="0"/>
                <a:ea typeface="Aptos" panose="020B0004020202020204" pitchFamily="34" charset="0"/>
                <a:cs typeface="Times New Roman" panose="02020603050405020304" pitchFamily="18" charset="0"/>
              </a:rPr>
              <a:t> the model</a:t>
            </a:r>
            <a:r>
              <a:rPr lang="it-IT" sz="1800">
                <a:effectLst/>
                <a:latin typeface="Aptos" panose="020B0004020202020204" pitchFamily="34" charset="0"/>
                <a:ea typeface="Aptos" panose="020B0004020202020204" pitchFamily="34" charset="0"/>
                <a:cs typeface="Times New Roman" panose="02020603050405020304" pitchFamily="18" charset="0"/>
              </a:rPr>
              <a:t>.</a:t>
            </a:r>
          </a:p>
          <a:p>
            <a:r>
              <a:rPr lang="it-IT" sz="1800">
                <a:effectLst/>
                <a:latin typeface="Aptos" panose="020B0004020202020204" pitchFamily="34" charset="0"/>
                <a:cs typeface="Times New Roman" panose="02020603050405020304" pitchFamily="18" charset="0"/>
              </a:rPr>
              <a:t>-&gt;</a:t>
            </a:r>
            <a:r>
              <a:rPr lang="en-US" sz="1800">
                <a:effectLst/>
                <a:latin typeface="Aptos" panose="020B0004020202020204" pitchFamily="34" charset="0"/>
                <a:ea typeface="Aptos" panose="020B0004020202020204" pitchFamily="34" charset="0"/>
                <a:cs typeface="Times New Roman" panose="02020603050405020304" pitchFamily="18" charset="0"/>
              </a:rPr>
              <a:t>From the trace plot (shown here for a single chain) the sampling path is fragmentary and interrupted, eventually fading out completely after about 1 000 iterations.</a:t>
            </a:r>
            <a:r>
              <a:rPr lang="it-IT">
                <a:effectLst/>
              </a:rPr>
              <a:t> </a:t>
            </a:r>
            <a:endParaRPr lang="it-IT"/>
          </a:p>
        </p:txBody>
      </p:sp>
      <p:sp>
        <p:nvSpPr>
          <p:cNvPr id="4" name="Segnaposto numero diapositiva 3"/>
          <p:cNvSpPr>
            <a:spLocks noGrp="1"/>
          </p:cNvSpPr>
          <p:nvPr>
            <p:ph type="sldNum" sz="quarter" idx="5"/>
          </p:nvPr>
        </p:nvSpPr>
        <p:spPr/>
        <p:txBody>
          <a:bodyPr/>
          <a:lstStyle/>
          <a:p>
            <a:fld id="{D8502125-6F54-9D4F-8011-D8E1FDC3A52B}" type="slidenum">
              <a:rPr lang="en-IT" smtClean="0"/>
              <a:t>6</a:t>
            </a:fld>
            <a:endParaRPr lang="en-IT"/>
          </a:p>
        </p:txBody>
      </p:sp>
    </p:spTree>
    <p:extLst>
      <p:ext uri="{BB962C8B-B14F-4D97-AF65-F5344CB8AC3E}">
        <p14:creationId xmlns:p14="http://schemas.microsoft.com/office/powerpoint/2010/main" val="2894882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100EA-F100-1B0F-289D-A9B6A2487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DB626-0CC4-5E9C-B9CB-8CEFA3308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FB92EE-2C4D-5BA1-5F21-50E3C6B8055C}"/>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9ADA094D-8A49-2C1D-58E9-0E44B0AAC625}"/>
              </a:ext>
            </a:extLst>
          </p:cNvPr>
          <p:cNvSpPr>
            <a:spLocks noGrp="1"/>
          </p:cNvSpPr>
          <p:nvPr>
            <p:ph type="sldNum" sz="quarter" idx="5"/>
          </p:nvPr>
        </p:nvSpPr>
        <p:spPr/>
        <p:txBody>
          <a:bodyPr/>
          <a:lstStyle/>
          <a:p>
            <a:fld id="{D8502125-6F54-9D4F-8011-D8E1FDC3A52B}" type="slidenum">
              <a:rPr lang="en-IT" smtClean="0"/>
              <a:t>8</a:t>
            </a:fld>
            <a:endParaRPr lang="en-IT"/>
          </a:p>
        </p:txBody>
      </p:sp>
    </p:spTree>
    <p:extLst>
      <p:ext uri="{BB962C8B-B14F-4D97-AF65-F5344CB8AC3E}">
        <p14:creationId xmlns:p14="http://schemas.microsoft.com/office/powerpoint/2010/main" val="2087687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D8502125-6F54-9D4F-8011-D8E1FDC3A52B}" type="slidenum">
              <a:rPr lang="en-IT" smtClean="0"/>
              <a:t>9</a:t>
            </a:fld>
            <a:endParaRPr lang="en-IT"/>
          </a:p>
        </p:txBody>
      </p:sp>
    </p:spTree>
    <p:extLst>
      <p:ext uri="{BB962C8B-B14F-4D97-AF65-F5344CB8AC3E}">
        <p14:creationId xmlns:p14="http://schemas.microsoft.com/office/powerpoint/2010/main" val="193291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D8502125-6F54-9D4F-8011-D8E1FDC3A52B}" type="slidenum">
              <a:rPr lang="en-IT" smtClean="0"/>
              <a:t>10</a:t>
            </a:fld>
            <a:endParaRPr lang="en-IT"/>
          </a:p>
        </p:txBody>
      </p:sp>
    </p:spTree>
    <p:extLst>
      <p:ext uri="{BB962C8B-B14F-4D97-AF65-F5344CB8AC3E}">
        <p14:creationId xmlns:p14="http://schemas.microsoft.com/office/powerpoint/2010/main" val="1189593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4ADFAF38-33FD-4101-CDF3-4E33FB9AE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564" b="42715"/>
          <a:stretch>
            <a:fillRect/>
          </a:stretch>
        </p:blipFill>
        <p:spPr bwMode="auto">
          <a:xfrm>
            <a:off x="0" y="1485900"/>
            <a:ext cx="121920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8F651B53-B215-17F1-8081-047BBB129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6675"/>
            <a:ext cx="455295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1">
            <a:extLst>
              <a:ext uri="{FF2B5EF4-FFF2-40B4-BE49-F238E27FC236}">
                <a16:creationId xmlns:a16="http://schemas.microsoft.com/office/drawing/2014/main" id="{EC420506-DE02-607A-2DF6-7ADEE3548026}"/>
              </a:ext>
            </a:extLst>
          </p:cNvPr>
          <p:cNvSpPr txBox="1">
            <a:spLocks noChangeArrowheads="1"/>
          </p:cNvSpPr>
          <p:nvPr/>
        </p:nvSpPr>
        <p:spPr bwMode="auto">
          <a:xfrm>
            <a:off x="4251325" y="6284913"/>
            <a:ext cx="3689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it-IT" altLang="en-US" sz="1200">
                <a:solidFill>
                  <a:schemeClr val="bg1"/>
                </a:solidFill>
                <a:latin typeface="Calibri Light" panose="020F0302020204030204" pitchFamily="34" charset="0"/>
              </a:rPr>
              <a:t>School of Industrial and Information Engineering</a:t>
            </a:r>
          </a:p>
          <a:p>
            <a:pPr algn="ctr" eaLnBrk="1" hangingPunct="1"/>
            <a:r>
              <a:rPr lang="it-IT" altLang="en-US" sz="1600">
                <a:solidFill>
                  <a:schemeClr val="bg1"/>
                </a:solidFill>
                <a:latin typeface="Calibri Light" panose="020F0302020204030204" pitchFamily="34" charset="0"/>
              </a:rPr>
              <a:t>Master of Science – Energy Engineering</a:t>
            </a:r>
          </a:p>
        </p:txBody>
      </p:sp>
      <p:sp>
        <p:nvSpPr>
          <p:cNvPr id="9" name="Title 8"/>
          <p:cNvSpPr>
            <a:spLocks noGrp="1"/>
          </p:cNvSpPr>
          <p:nvPr>
            <p:ph type="title"/>
          </p:nvPr>
        </p:nvSpPr>
        <p:spPr>
          <a:xfrm>
            <a:off x="838200" y="2441055"/>
            <a:ext cx="10515600" cy="1325563"/>
          </a:xfrm>
        </p:spPr>
        <p:txBody>
          <a:bodyPr/>
          <a:lstStyle>
            <a:lvl1pPr algn="ctr">
              <a:defRPr b="1" baseline="0">
                <a:solidFill>
                  <a:schemeClr val="bg1"/>
                </a:solidFill>
              </a:defRPr>
            </a:lvl1pPr>
          </a:lstStyle>
          <a:p>
            <a:r>
              <a:rPr lang="it-IT"/>
              <a:t>Fare clic per modificare lo stile del titolo dello schema</a:t>
            </a:r>
          </a:p>
        </p:txBody>
      </p:sp>
      <p:sp>
        <p:nvSpPr>
          <p:cNvPr id="16" name="Text Placeholder 10"/>
          <p:cNvSpPr>
            <a:spLocks noGrp="1"/>
          </p:cNvSpPr>
          <p:nvPr>
            <p:ph type="body" sz="quarter" idx="11"/>
          </p:nvPr>
        </p:nvSpPr>
        <p:spPr>
          <a:xfrm>
            <a:off x="393353" y="5415995"/>
            <a:ext cx="3527854" cy="319859"/>
          </a:xfrm>
          <a:prstGeom prst="rect">
            <a:avLst/>
          </a:prstGeom>
        </p:spPr>
        <p:txBody>
          <a:bodyPr/>
          <a:lstStyle>
            <a:lvl1pPr marL="0" indent="0">
              <a:buNone/>
              <a:defRPr sz="1600" b="0" baseline="0">
                <a:solidFill>
                  <a:schemeClr val="bg1"/>
                </a:solidFill>
                <a:latin typeface="+mj-lt"/>
              </a:defRPr>
            </a:lvl1pPr>
          </a:lstStyle>
          <a:p>
            <a:pPr lvl="0"/>
            <a:r>
              <a:rPr lang="it-IT"/>
              <a:t>Fare clic per modificare gli stili del testo dello schema</a:t>
            </a:r>
          </a:p>
        </p:txBody>
      </p:sp>
      <p:sp>
        <p:nvSpPr>
          <p:cNvPr id="17" name="Text Placeholder 10"/>
          <p:cNvSpPr>
            <a:spLocks noGrp="1"/>
          </p:cNvSpPr>
          <p:nvPr>
            <p:ph type="body" sz="quarter" idx="12"/>
          </p:nvPr>
        </p:nvSpPr>
        <p:spPr>
          <a:xfrm>
            <a:off x="393353" y="5888254"/>
            <a:ext cx="3527854" cy="319859"/>
          </a:xfrm>
          <a:prstGeom prst="rect">
            <a:avLst/>
          </a:prstGeom>
        </p:spPr>
        <p:txBody>
          <a:bodyPr/>
          <a:lstStyle>
            <a:lvl1pPr marL="0" indent="0">
              <a:buNone/>
              <a:defRPr sz="1600" b="0" baseline="0">
                <a:solidFill>
                  <a:schemeClr val="bg1"/>
                </a:solidFill>
                <a:latin typeface="+mj-lt"/>
              </a:defRPr>
            </a:lvl1pPr>
          </a:lstStyle>
          <a:p>
            <a:pPr lvl="0"/>
            <a:r>
              <a:rPr lang="it-IT"/>
              <a:t>Fare clic per modificare gli stili del testo dello schema</a:t>
            </a:r>
          </a:p>
        </p:txBody>
      </p:sp>
      <p:sp>
        <p:nvSpPr>
          <p:cNvPr id="20" name="Text Placeholder 10"/>
          <p:cNvSpPr>
            <a:spLocks noGrp="1"/>
          </p:cNvSpPr>
          <p:nvPr>
            <p:ph type="body" sz="quarter" idx="14"/>
          </p:nvPr>
        </p:nvSpPr>
        <p:spPr>
          <a:xfrm>
            <a:off x="8305798" y="5415995"/>
            <a:ext cx="3527854" cy="319859"/>
          </a:xfrm>
          <a:prstGeom prst="rect">
            <a:avLst/>
          </a:prstGeom>
        </p:spPr>
        <p:txBody>
          <a:bodyPr/>
          <a:lstStyle>
            <a:lvl1pPr marL="0" indent="0" algn="r">
              <a:buNone/>
              <a:defRPr sz="1600" b="0" baseline="0">
                <a:solidFill>
                  <a:schemeClr val="bg1"/>
                </a:solidFill>
                <a:latin typeface="+mj-lt"/>
              </a:defRPr>
            </a:lvl1pPr>
          </a:lstStyle>
          <a:p>
            <a:pPr lvl="0"/>
            <a:r>
              <a:rPr lang="it-IT"/>
              <a:t>Fare clic per modificare gli stili del testo dello schema</a:t>
            </a:r>
          </a:p>
        </p:txBody>
      </p:sp>
      <p:sp>
        <p:nvSpPr>
          <p:cNvPr id="21" name="Text Placeholder 10"/>
          <p:cNvSpPr>
            <a:spLocks noGrp="1"/>
          </p:cNvSpPr>
          <p:nvPr>
            <p:ph type="body" sz="quarter" idx="15"/>
          </p:nvPr>
        </p:nvSpPr>
        <p:spPr>
          <a:xfrm>
            <a:off x="8305798" y="5888254"/>
            <a:ext cx="3527854" cy="319859"/>
          </a:xfrm>
          <a:prstGeom prst="rect">
            <a:avLst/>
          </a:prstGeom>
        </p:spPr>
        <p:txBody>
          <a:bodyPr/>
          <a:lstStyle>
            <a:lvl1pPr marL="0" indent="0" algn="r">
              <a:buNone/>
              <a:defRPr sz="1600" b="0" baseline="0">
                <a:solidFill>
                  <a:schemeClr val="bg1"/>
                </a:solidFill>
                <a:latin typeface="+mj-lt"/>
              </a:defRPr>
            </a:lvl1pPr>
          </a:lstStyle>
          <a:p>
            <a:pPr lvl="0"/>
            <a:r>
              <a:rPr lang="it-IT"/>
              <a:t>Fare clic per modificare gli stili del testo dello schema</a:t>
            </a:r>
          </a:p>
        </p:txBody>
      </p:sp>
    </p:spTree>
    <p:extLst>
      <p:ext uri="{BB962C8B-B14F-4D97-AF65-F5344CB8AC3E}">
        <p14:creationId xmlns:p14="http://schemas.microsoft.com/office/powerpoint/2010/main" val="4190272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olo e contenuto">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5207B72C-F757-4F92-6D76-E9E3E6F0D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91" b="2733"/>
          <a:stretch>
            <a:fillRect/>
          </a:stretch>
        </p:blipFill>
        <p:spPr bwMode="auto">
          <a:xfrm>
            <a:off x="0" y="6226175"/>
            <a:ext cx="121920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a:extLst>
              <a:ext uri="{FF2B5EF4-FFF2-40B4-BE49-F238E27FC236}">
                <a16:creationId xmlns:a16="http://schemas.microsoft.com/office/drawing/2014/main" id="{B92B713F-4DE8-C825-B9CF-93F0B32C8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1195" r="781"/>
          <a:stretch>
            <a:fillRect/>
          </a:stretch>
        </p:blipFill>
        <p:spPr bwMode="auto">
          <a:xfrm>
            <a:off x="0" y="0"/>
            <a:ext cx="121920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a:extLst>
              <a:ext uri="{FF2B5EF4-FFF2-40B4-BE49-F238E27FC236}">
                <a16:creationId xmlns:a16="http://schemas.microsoft.com/office/drawing/2014/main" id="{19EF08C7-EE21-6672-6FEE-160C36591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 y="6267450"/>
            <a:ext cx="30829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7"/>
          <p:cNvSpPr>
            <a:spLocks noGrp="1"/>
          </p:cNvSpPr>
          <p:nvPr>
            <p:ph type="title"/>
          </p:nvPr>
        </p:nvSpPr>
        <p:spPr>
          <a:xfrm>
            <a:off x="105355" y="90617"/>
            <a:ext cx="6971271" cy="543697"/>
          </a:xfrm>
        </p:spPr>
        <p:txBody>
          <a:bodyPr>
            <a:normAutofit/>
          </a:bodyPr>
          <a:lstStyle>
            <a:lvl1pPr>
              <a:defRPr sz="2800" b="1" i="1" baseline="0">
                <a:solidFill>
                  <a:schemeClr val="bg1"/>
                </a:solidFill>
                <a:latin typeface="+mj-lt"/>
              </a:defRPr>
            </a:lvl1pPr>
          </a:lstStyle>
          <a:p>
            <a:r>
              <a:rPr lang="it-IT"/>
              <a:t>Fare clic per modificare lo stile del titolo dello schema</a:t>
            </a:r>
          </a:p>
        </p:txBody>
      </p:sp>
      <p:sp>
        <p:nvSpPr>
          <p:cNvPr id="5" name="Slide Number Placeholder 15">
            <a:extLst>
              <a:ext uri="{FF2B5EF4-FFF2-40B4-BE49-F238E27FC236}">
                <a16:creationId xmlns:a16="http://schemas.microsoft.com/office/drawing/2014/main" id="{18A6D8E1-AC04-C6E8-98B7-3A49503E7F38}"/>
              </a:ext>
            </a:extLst>
          </p:cNvPr>
          <p:cNvSpPr>
            <a:spLocks noGrp="1"/>
          </p:cNvSpPr>
          <p:nvPr>
            <p:ph type="sldNum" sz="quarter" idx="10"/>
          </p:nvPr>
        </p:nvSpPr>
        <p:spPr>
          <a:xfrm>
            <a:off x="11014075" y="6359525"/>
            <a:ext cx="965200" cy="365125"/>
          </a:xfrm>
        </p:spPr>
        <p:txBody>
          <a:bodyPr/>
          <a:lstStyle>
            <a:lvl1pPr>
              <a:defRPr sz="1600" b="1" i="0" baseline="0" smtClean="0">
                <a:solidFill>
                  <a:schemeClr val="bg1"/>
                </a:solidFill>
                <a:latin typeface="+mj-lt"/>
                <a:cs typeface="Calibri" panose="020F0502020204030204" pitchFamily="34" charset="0"/>
              </a:defRPr>
            </a:lvl1pPr>
          </a:lstStyle>
          <a:p>
            <a:fld id="{CE48438F-CAB8-3E48-B242-EFAADC7B0BB0}" type="slidenum">
              <a:rPr lang="it-IT" smtClean="0"/>
              <a:t>‹#›</a:t>
            </a:fld>
            <a:endParaRPr lang="it-IT"/>
          </a:p>
        </p:txBody>
      </p:sp>
    </p:spTree>
    <p:extLst>
      <p:ext uri="{BB962C8B-B14F-4D97-AF65-F5344CB8AC3E}">
        <p14:creationId xmlns:p14="http://schemas.microsoft.com/office/powerpoint/2010/main" val="1095698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B4E967-821F-168A-5057-C1036467778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EA471D8-2219-54A2-6352-500B6FE73E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B37797A-F8EF-9CB3-217C-42F341F19CE3}"/>
              </a:ext>
            </a:extLst>
          </p:cNvPr>
          <p:cNvSpPr>
            <a:spLocks noGrp="1"/>
          </p:cNvSpPr>
          <p:nvPr>
            <p:ph type="dt" sz="half" idx="10"/>
          </p:nvPr>
        </p:nvSpPr>
        <p:spPr/>
        <p:txBody>
          <a:bodyPr/>
          <a:lstStyle/>
          <a:p>
            <a:fld id="{72174AA9-97B8-2E46-825B-07F909F05D3B}" type="datetimeFigureOut">
              <a:rPr lang="it-IT" smtClean="0"/>
              <a:t>06/07/25</a:t>
            </a:fld>
            <a:endParaRPr lang="it-IT"/>
          </a:p>
        </p:txBody>
      </p:sp>
      <p:sp>
        <p:nvSpPr>
          <p:cNvPr id="5" name="Segnaposto piè di pagina 4">
            <a:extLst>
              <a:ext uri="{FF2B5EF4-FFF2-40B4-BE49-F238E27FC236}">
                <a16:creationId xmlns:a16="http://schemas.microsoft.com/office/drawing/2014/main" id="{27DF053F-B536-BF3D-E770-C5302302A9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0177645-57CB-F49F-9105-D6D3EAD439B8}"/>
              </a:ext>
            </a:extLst>
          </p:cNvPr>
          <p:cNvSpPr>
            <a:spLocks noGrp="1"/>
          </p:cNvSpPr>
          <p:nvPr>
            <p:ph type="sldNum" sz="quarter" idx="12"/>
          </p:nvPr>
        </p:nvSpPr>
        <p:spPr/>
        <p:txBody>
          <a:bodyPr/>
          <a:lstStyle/>
          <a:p>
            <a:fld id="{CE48438F-CAB8-3E48-B242-EFAADC7B0BB0}" type="slidenum">
              <a:rPr lang="it-IT" smtClean="0"/>
              <a:t>‹#›</a:t>
            </a:fld>
            <a:endParaRPr lang="it-IT"/>
          </a:p>
        </p:txBody>
      </p:sp>
    </p:spTree>
    <p:extLst>
      <p:ext uri="{BB962C8B-B14F-4D97-AF65-F5344CB8AC3E}">
        <p14:creationId xmlns:p14="http://schemas.microsoft.com/office/powerpoint/2010/main" val="3034258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C3736A-1874-F142-2012-BDD772B0AF8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8A1F2C3-221C-C571-833A-6FF1F1B73AD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3166F52-834B-25AB-2D24-EC3C0B158600}"/>
              </a:ext>
            </a:extLst>
          </p:cNvPr>
          <p:cNvSpPr>
            <a:spLocks noGrp="1"/>
          </p:cNvSpPr>
          <p:nvPr>
            <p:ph type="dt" sz="half" idx="10"/>
          </p:nvPr>
        </p:nvSpPr>
        <p:spPr/>
        <p:txBody>
          <a:bodyPr/>
          <a:lstStyle/>
          <a:p>
            <a:fld id="{72174AA9-97B8-2E46-825B-07F909F05D3B}" type="datetimeFigureOut">
              <a:rPr lang="it-IT" smtClean="0"/>
              <a:t>06/07/25</a:t>
            </a:fld>
            <a:endParaRPr lang="it-IT"/>
          </a:p>
        </p:txBody>
      </p:sp>
      <p:sp>
        <p:nvSpPr>
          <p:cNvPr id="5" name="Segnaposto piè di pagina 4">
            <a:extLst>
              <a:ext uri="{FF2B5EF4-FFF2-40B4-BE49-F238E27FC236}">
                <a16:creationId xmlns:a16="http://schemas.microsoft.com/office/drawing/2014/main" id="{353634F5-72D5-D4D2-5EA7-D94BD5E8201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ED6258A-9B4C-F922-2918-402F3D57262B}"/>
              </a:ext>
            </a:extLst>
          </p:cNvPr>
          <p:cNvSpPr>
            <a:spLocks noGrp="1"/>
          </p:cNvSpPr>
          <p:nvPr>
            <p:ph type="sldNum" sz="quarter" idx="12"/>
          </p:nvPr>
        </p:nvSpPr>
        <p:spPr/>
        <p:txBody>
          <a:bodyPr/>
          <a:lstStyle/>
          <a:p>
            <a:fld id="{CE48438F-CAB8-3E48-B242-EFAADC7B0BB0}" type="slidenum">
              <a:rPr lang="it-IT" smtClean="0"/>
              <a:t>‹#›</a:t>
            </a:fld>
            <a:endParaRPr lang="it-IT"/>
          </a:p>
        </p:txBody>
      </p:sp>
    </p:spTree>
    <p:extLst>
      <p:ext uri="{BB962C8B-B14F-4D97-AF65-F5344CB8AC3E}">
        <p14:creationId xmlns:p14="http://schemas.microsoft.com/office/powerpoint/2010/main" val="35300432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1B97804-A8F7-BBB7-CAA2-A4B15DD6706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en-US"/>
              <a:t>Fare clic per modificare lo stile del titolo dello schema</a:t>
            </a:r>
          </a:p>
        </p:txBody>
      </p:sp>
      <p:sp>
        <p:nvSpPr>
          <p:cNvPr id="6" name="Slide Number Placeholder 5">
            <a:extLst>
              <a:ext uri="{FF2B5EF4-FFF2-40B4-BE49-F238E27FC236}">
                <a16:creationId xmlns:a16="http://schemas.microsoft.com/office/drawing/2014/main" id="{DFA13A89-5F4B-3AFE-C2E5-59F0289AAB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fld id="{CE48438F-CAB8-3E48-B242-EFAADC7B0BB0}" type="slidenum">
              <a:rPr lang="it-IT" smtClean="0"/>
              <a:t>‹#›</a:t>
            </a:fld>
            <a:endParaRPr lang="it-IT"/>
          </a:p>
        </p:txBody>
      </p:sp>
    </p:spTree>
    <p:extLst>
      <p:ext uri="{BB962C8B-B14F-4D97-AF65-F5344CB8AC3E}">
        <p14:creationId xmlns:p14="http://schemas.microsoft.com/office/powerpoint/2010/main" val="11745511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29.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27.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7.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8.png"/><Relationship Id="rId10"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Video 35" descr="Grafico a barre del mercato azionario">
            <a:extLst>
              <a:ext uri="{FF2B5EF4-FFF2-40B4-BE49-F238E27FC236}">
                <a16:creationId xmlns:a16="http://schemas.microsoft.com/office/drawing/2014/main" id="{13A79E2D-F6E8-CF3F-A260-A1CE6B5940D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3"/>
          <a:stretch>
            <a:fillRect/>
          </a:stretch>
        </p:blipFill>
        <p:spPr>
          <a:xfrm>
            <a:off x="20" y="10"/>
            <a:ext cx="12191980" cy="6857990"/>
          </a:xfrm>
          <a:prstGeom prst="rect">
            <a:avLst/>
          </a:prstGeom>
        </p:spPr>
      </p:pic>
      <p:sp>
        <p:nvSpPr>
          <p:cNvPr id="2" name="Titolo 1">
            <a:extLst>
              <a:ext uri="{FF2B5EF4-FFF2-40B4-BE49-F238E27FC236}">
                <a16:creationId xmlns:a16="http://schemas.microsoft.com/office/drawing/2014/main" id="{EA386163-2BFD-C3E8-4032-63DC1674B620}"/>
              </a:ext>
            </a:extLst>
          </p:cNvPr>
          <p:cNvSpPr>
            <a:spLocks noGrp="1"/>
          </p:cNvSpPr>
          <p:nvPr>
            <p:ph type="ctrTitle"/>
          </p:nvPr>
        </p:nvSpPr>
        <p:spPr>
          <a:xfrm>
            <a:off x="441036" y="1424475"/>
            <a:ext cx="3203312" cy="107356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chor="ctr">
            <a:normAutofit/>
          </a:bodyPr>
          <a:lstStyle/>
          <a:p>
            <a:pPr algn="l"/>
            <a:r>
              <a:rPr lang="en-GB" sz="3200" b="1" noProof="0">
                <a:solidFill>
                  <a:schemeClr val="bg1"/>
                </a:solidFill>
              </a:rPr>
              <a:t>Bayesian</a:t>
            </a:r>
            <a:r>
              <a:rPr lang="en-GB" sz="3200" noProof="0">
                <a:solidFill>
                  <a:schemeClr val="bg1"/>
                </a:solidFill>
              </a:rPr>
              <a:t> Beats of the US Economy</a:t>
            </a:r>
          </a:p>
        </p:txBody>
      </p:sp>
      <p:sp>
        <p:nvSpPr>
          <p:cNvPr id="5" name="CasellaDiTesto 4">
            <a:extLst>
              <a:ext uri="{FF2B5EF4-FFF2-40B4-BE49-F238E27FC236}">
                <a16:creationId xmlns:a16="http://schemas.microsoft.com/office/drawing/2014/main" id="{8678F4A4-EF5D-FEE0-A1BF-6E8BDEC96E72}"/>
              </a:ext>
            </a:extLst>
          </p:cNvPr>
          <p:cNvSpPr txBox="1"/>
          <p:nvPr/>
        </p:nvSpPr>
        <p:spPr>
          <a:xfrm>
            <a:off x="441036" y="5094971"/>
            <a:ext cx="7011324" cy="67710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2400" noProof="0">
                <a:solidFill>
                  <a:schemeClr val="bg1"/>
                </a:solidFill>
                <a:latin typeface="+mj-lt"/>
              </a:rPr>
              <a:t>Project of </a:t>
            </a:r>
            <a:r>
              <a:rPr lang="en-GB" sz="2400" b="1" noProof="0">
                <a:solidFill>
                  <a:schemeClr val="bg1"/>
                </a:solidFill>
                <a:latin typeface="+mj-lt"/>
              </a:rPr>
              <a:t>Bayesian Learning </a:t>
            </a:r>
            <a:r>
              <a:rPr lang="en-GB" sz="2400" noProof="0">
                <a:solidFill>
                  <a:schemeClr val="bg1"/>
                </a:solidFill>
                <a:latin typeface="+mj-lt"/>
              </a:rPr>
              <a:t>&amp; </a:t>
            </a:r>
            <a:r>
              <a:rPr lang="en-GB" sz="2400" b="1" noProof="0">
                <a:solidFill>
                  <a:schemeClr val="bg1"/>
                </a:solidFill>
                <a:latin typeface="+mj-lt"/>
              </a:rPr>
              <a:t>Montecarlo Simulation</a:t>
            </a:r>
            <a:endParaRPr lang="en-GB" b="1" noProof="0">
              <a:solidFill>
                <a:schemeClr val="bg1"/>
              </a:solidFill>
              <a:latin typeface="+mj-lt"/>
            </a:endParaRPr>
          </a:p>
          <a:p>
            <a:r>
              <a:rPr lang="en-GB" sz="1400" noProof="0">
                <a:solidFill>
                  <a:schemeClr val="bg1"/>
                </a:solidFill>
                <a:latin typeface="+mj-lt"/>
              </a:rPr>
              <a:t>Andrea </a:t>
            </a:r>
            <a:r>
              <a:rPr lang="en-GB" sz="1400" noProof="0" err="1">
                <a:solidFill>
                  <a:schemeClr val="bg1"/>
                </a:solidFill>
                <a:latin typeface="+mj-lt"/>
              </a:rPr>
              <a:t>Ferrarini</a:t>
            </a:r>
            <a:r>
              <a:rPr lang="en-GB" sz="1400" noProof="0">
                <a:solidFill>
                  <a:schemeClr val="bg1"/>
                </a:solidFill>
                <a:latin typeface="+mj-lt"/>
              </a:rPr>
              <a:t>, Andrea Nardi, Christian Giovanni Pesaturo, Salim </a:t>
            </a:r>
            <a:r>
              <a:rPr lang="en-GB" sz="1400" noProof="0" err="1">
                <a:solidFill>
                  <a:schemeClr val="bg1"/>
                </a:solidFill>
                <a:latin typeface="+mj-lt"/>
              </a:rPr>
              <a:t>Salici</a:t>
            </a:r>
            <a:endParaRPr lang="en-GB" sz="1400" noProof="0">
              <a:solidFill>
                <a:schemeClr val="bg1"/>
              </a:solidFill>
              <a:latin typeface="+mj-lt"/>
            </a:endParaRPr>
          </a:p>
        </p:txBody>
      </p:sp>
    </p:spTree>
    <p:extLst>
      <p:ext uri="{BB962C8B-B14F-4D97-AF65-F5344CB8AC3E}">
        <p14:creationId xmlns:p14="http://schemas.microsoft.com/office/powerpoint/2010/main" val="325465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6"/>
                                        </p:tgtEl>
                                      </p:cBhvr>
                                    </p:cmd>
                                  </p:childTnLst>
                                </p:cTn>
                              </p:par>
                            </p:childTnLst>
                          </p:cTn>
                        </p:par>
                      </p:childTnLst>
                    </p:cTn>
                  </p:par>
                </p:childTnLst>
              </p:cTn>
              <p:nextCondLst>
                <p:cond evt="onClick" delay="0">
                  <p:tgtEl>
                    <p:spTgt spid="36"/>
                  </p:tgtEl>
                </p:cond>
              </p:nextCondLst>
            </p:seq>
            <p:video>
              <p:cMediaNode mute="1">
                <p:cTn id="12" repeatCount="indefinite" fill="hold" display="0">
                  <p:stCondLst>
                    <p:cond delay="indefinite"/>
                  </p:stCondLst>
                </p:cTn>
                <p:tgtEl>
                  <p:spTgt spid="3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 linea, diagramma, Diagramma&#10;&#10;Descrizione generata automaticamente">
            <a:extLst>
              <a:ext uri="{FF2B5EF4-FFF2-40B4-BE49-F238E27FC236}">
                <a16:creationId xmlns:a16="http://schemas.microsoft.com/office/drawing/2014/main" id="{9F139EFF-346C-5F89-2162-875E64D540FA}"/>
              </a:ext>
            </a:extLst>
          </p:cNvPr>
          <p:cNvPicPr>
            <a:picLocks noGrp="1" noChangeAspect="1"/>
          </p:cNvPicPr>
          <p:nvPr>
            <p:ph idx="4294967295"/>
          </p:nvPr>
        </p:nvPicPr>
        <p:blipFill>
          <a:blip r:embed="rId3"/>
          <a:stretch>
            <a:fillRect/>
          </a:stretch>
        </p:blipFill>
        <p:spPr>
          <a:xfrm>
            <a:off x="0" y="876300"/>
            <a:ext cx="3070225" cy="1893888"/>
          </a:xfrm>
        </p:spPr>
      </p:pic>
      <mc:AlternateContent xmlns:mc="http://schemas.openxmlformats.org/markup-compatibility/2006">
        <mc:Choice xmlns:a14="http://schemas.microsoft.com/office/drawing/2010/main" Requires="a14">
          <p:sp>
            <p:nvSpPr>
              <p:cNvPr id="6" name="AutoShape 12">
                <a:extLst>
                  <a:ext uri="{FF2B5EF4-FFF2-40B4-BE49-F238E27FC236}">
                    <a16:creationId xmlns:a16="http://schemas.microsoft.com/office/drawing/2014/main" id="{CB1032AE-2854-0B01-594A-2EE44170C6C2}"/>
                  </a:ext>
                </a:extLst>
              </p:cNvPr>
              <p:cNvSpPr txBox="1">
                <a:spLocks noChangeAspect="1" noChangeArrowheads="1"/>
              </p:cNvSpPr>
              <p:nvPr/>
            </p:nvSpPr>
            <p:spPr bwMode="auto">
              <a:xfrm>
                <a:off x="95536" y="97244"/>
                <a:ext cx="6971271" cy="5436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14:m>
                  <m:oMath xmlns:m="http://schemas.openxmlformats.org/officeDocument/2006/math">
                    <m:r>
                      <a:rPr lang="en-GB" b="0" i="1" noProof="0" dirty="0" smtClean="0">
                        <a:latin typeface="Cambria Math" panose="02040503050406030204" pitchFamily="18" charset="0"/>
                      </a:rPr>
                      <m:t>𝐴𝑅</m:t>
                    </m:r>
                    <m:r>
                      <a:rPr lang="en-US" b="0" i="1" noProof="0" dirty="0" smtClean="0">
                        <a:latin typeface="Cambria Math" panose="02040503050406030204" pitchFamily="18" charset="0"/>
                      </a:rPr>
                      <m:t>(</m:t>
                    </m:r>
                    <m:r>
                      <a:rPr lang="en-US" b="0" i="1" noProof="0" dirty="0" smtClean="0">
                        <a:latin typeface="Cambria Math" panose="02040503050406030204" pitchFamily="18" charset="0"/>
                      </a:rPr>
                      <m:t>𝑛</m:t>
                    </m:r>
                    <m:r>
                      <a:rPr lang="en-US" b="0" i="1" noProof="0" dirty="0" smtClean="0">
                        <a:latin typeface="Cambria Math" panose="02040503050406030204" pitchFamily="18" charset="0"/>
                      </a:rPr>
                      <m:t>)</m:t>
                    </m:r>
                  </m:oMath>
                </a14:m>
                <a:r>
                  <a:rPr lang="en-GB" b="0" i="0" noProof="0"/>
                  <a:t> out-of-sample forecasts</a:t>
                </a:r>
              </a:p>
            </p:txBody>
          </p:sp>
        </mc:Choice>
        <mc:Fallback>
          <p:sp>
            <p:nvSpPr>
              <p:cNvPr id="6" name="AutoShape 12">
                <a:extLst>
                  <a:ext uri="{FF2B5EF4-FFF2-40B4-BE49-F238E27FC236}">
                    <a16:creationId xmlns:a16="http://schemas.microsoft.com/office/drawing/2014/main" id="{CB1032AE-2854-0B01-594A-2EE44170C6C2}"/>
                  </a:ext>
                </a:extLst>
              </p:cNvPr>
              <p:cNvSpPr txBox="1">
                <a:spLocks noRot="1" noChangeAspect="1" noMove="1" noResize="1" noEditPoints="1" noAdjustHandles="1" noChangeArrowheads="1" noChangeShapeType="1" noTextEdit="1"/>
              </p:cNvSpPr>
              <p:nvPr/>
            </p:nvSpPr>
            <p:spPr bwMode="auto">
              <a:xfrm>
                <a:off x="95536" y="97244"/>
                <a:ext cx="6971271" cy="543697"/>
              </a:xfrm>
              <a:prstGeom prst="rect">
                <a:avLst/>
              </a:prstGeom>
              <a:blipFill>
                <a:blip r:embed="rId4"/>
                <a:stretch>
                  <a:fillRect l="-545" t="-11364" b="-227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T">
                    <a:noFill/>
                  </a:rPr>
                  <a:t> </a:t>
                </a:r>
              </a:p>
            </p:txBody>
          </p:sp>
        </mc:Fallback>
      </mc:AlternateContent>
      <p:grpSp>
        <p:nvGrpSpPr>
          <p:cNvPr id="22" name="Group 21">
            <a:extLst>
              <a:ext uri="{FF2B5EF4-FFF2-40B4-BE49-F238E27FC236}">
                <a16:creationId xmlns:a16="http://schemas.microsoft.com/office/drawing/2014/main" id="{6FE8CA55-50C0-C88F-E15B-88F68AABDA82}"/>
              </a:ext>
            </a:extLst>
          </p:cNvPr>
          <p:cNvGrpSpPr/>
          <p:nvPr/>
        </p:nvGrpSpPr>
        <p:grpSpPr>
          <a:xfrm>
            <a:off x="66183" y="1315448"/>
            <a:ext cx="12059634" cy="4610931"/>
            <a:chOff x="66183" y="1269000"/>
            <a:chExt cx="12059634" cy="4610931"/>
          </a:xfrm>
        </p:grpSpPr>
        <p:grpSp>
          <p:nvGrpSpPr>
            <p:cNvPr id="9" name="Group 8">
              <a:extLst>
                <a:ext uri="{FF2B5EF4-FFF2-40B4-BE49-F238E27FC236}">
                  <a16:creationId xmlns:a16="http://schemas.microsoft.com/office/drawing/2014/main" id="{5AD8FD8A-9485-9F49-A9CD-DA9C3E7F3D93}"/>
                </a:ext>
              </a:extLst>
            </p:cNvPr>
            <p:cNvGrpSpPr/>
            <p:nvPr/>
          </p:nvGrpSpPr>
          <p:grpSpPr>
            <a:xfrm>
              <a:off x="66183" y="1269000"/>
              <a:ext cx="12059634" cy="2160000"/>
              <a:chOff x="132366" y="1269000"/>
              <a:chExt cx="12059634" cy="2160000"/>
            </a:xfrm>
          </p:grpSpPr>
          <p:pic>
            <p:nvPicPr>
              <p:cNvPr id="3" name="Picture 2" descr="A graph of a graph with numbers and lines&#10;&#10;AI-generated content may be incorrect.">
                <a:extLst>
                  <a:ext uri="{FF2B5EF4-FFF2-40B4-BE49-F238E27FC236}">
                    <a16:creationId xmlns:a16="http://schemas.microsoft.com/office/drawing/2014/main" id="{B80D307B-1FC2-7077-5283-1C6B8AB11873}"/>
                  </a:ext>
                </a:extLst>
              </p:cNvPr>
              <p:cNvPicPr>
                <a:picLocks noChangeAspect="1"/>
              </p:cNvPicPr>
              <p:nvPr/>
            </p:nvPicPr>
            <p:blipFill>
              <a:blip r:embed="rId5"/>
              <a:stretch>
                <a:fillRect/>
              </a:stretch>
            </p:blipFill>
            <p:spPr>
              <a:xfrm>
                <a:off x="132366" y="1269000"/>
                <a:ext cx="3500000" cy="2160000"/>
              </a:xfrm>
              <a:prstGeom prst="rect">
                <a:avLst/>
              </a:prstGeom>
            </p:spPr>
          </p:pic>
          <p:pic>
            <p:nvPicPr>
              <p:cNvPr id="20" name="Picture 19" descr="A graph of a graph with numbers and lines&#10;&#10;AI-generated content may be incorrect.">
                <a:extLst>
                  <a:ext uri="{FF2B5EF4-FFF2-40B4-BE49-F238E27FC236}">
                    <a16:creationId xmlns:a16="http://schemas.microsoft.com/office/drawing/2014/main" id="{E4E7BC9F-11DD-F142-A0B0-4E650F2DD1D5}"/>
                  </a:ext>
                </a:extLst>
              </p:cNvPr>
              <p:cNvPicPr>
                <a:picLocks noChangeAspect="1"/>
              </p:cNvPicPr>
              <p:nvPr/>
            </p:nvPicPr>
            <p:blipFill>
              <a:blip r:embed="rId6"/>
              <a:stretch>
                <a:fillRect/>
              </a:stretch>
            </p:blipFill>
            <p:spPr>
              <a:xfrm>
                <a:off x="4412183" y="1269000"/>
                <a:ext cx="3500000" cy="2160000"/>
              </a:xfrm>
              <a:prstGeom prst="rect">
                <a:avLst/>
              </a:prstGeom>
            </p:spPr>
          </p:pic>
          <p:pic>
            <p:nvPicPr>
              <p:cNvPr id="30" name="Picture 29" descr="A graph of a graph showing the growth of the average value of the average&#10;&#10;AI-generated content may be incorrect.">
                <a:extLst>
                  <a:ext uri="{FF2B5EF4-FFF2-40B4-BE49-F238E27FC236}">
                    <a16:creationId xmlns:a16="http://schemas.microsoft.com/office/drawing/2014/main" id="{0CAFCF51-2D34-D118-8A20-4D7DB72FB640}"/>
                  </a:ext>
                </a:extLst>
              </p:cNvPr>
              <p:cNvPicPr>
                <a:picLocks noChangeAspect="1"/>
              </p:cNvPicPr>
              <p:nvPr/>
            </p:nvPicPr>
            <p:blipFill>
              <a:blip r:embed="rId7"/>
              <a:stretch>
                <a:fillRect/>
              </a:stretch>
            </p:blipFill>
            <p:spPr>
              <a:xfrm>
                <a:off x="8692000" y="1269000"/>
                <a:ext cx="3500000" cy="2160000"/>
              </a:xfrm>
              <a:prstGeom prst="rect">
                <a:avLst/>
              </a:prstGeom>
            </p:spPr>
          </p:pic>
          <p:sp>
            <p:nvSpPr>
              <p:cNvPr id="4" name="TextBox 3">
                <a:extLst>
                  <a:ext uri="{FF2B5EF4-FFF2-40B4-BE49-F238E27FC236}">
                    <a16:creationId xmlns:a16="http://schemas.microsoft.com/office/drawing/2014/main" id="{FBE7B3FF-D67E-B9B0-F80C-7B90552309C9}"/>
                  </a:ext>
                </a:extLst>
              </p:cNvPr>
              <p:cNvSpPr txBox="1"/>
              <p:nvPr/>
            </p:nvSpPr>
            <p:spPr>
              <a:xfrm>
                <a:off x="3734408" y="2072001"/>
                <a:ext cx="575733" cy="553998"/>
              </a:xfrm>
              <a:prstGeom prst="rect">
                <a:avLst/>
              </a:prstGeom>
              <a:noFill/>
            </p:spPr>
            <p:txBody>
              <a:bodyPr wrap="square" rtlCol="0" anchor="ctr">
                <a:spAutoFit/>
              </a:bodyPr>
              <a:lstStyle/>
              <a:p>
                <a:pPr algn="ctr"/>
                <a:r>
                  <a:rPr lang="en-IT" sz="3000" b="1"/>
                  <a:t>...</a:t>
                </a:r>
              </a:p>
            </p:txBody>
          </p:sp>
          <p:sp>
            <p:nvSpPr>
              <p:cNvPr id="7" name="TextBox 6">
                <a:extLst>
                  <a:ext uri="{FF2B5EF4-FFF2-40B4-BE49-F238E27FC236}">
                    <a16:creationId xmlns:a16="http://schemas.microsoft.com/office/drawing/2014/main" id="{55D5951D-5372-3AF7-CE45-FEF66AD6F443}"/>
                  </a:ext>
                </a:extLst>
              </p:cNvPr>
              <p:cNvSpPr txBox="1"/>
              <p:nvPr/>
            </p:nvSpPr>
            <p:spPr>
              <a:xfrm>
                <a:off x="8014225" y="2072001"/>
                <a:ext cx="575733" cy="553998"/>
              </a:xfrm>
              <a:prstGeom prst="rect">
                <a:avLst/>
              </a:prstGeom>
              <a:noFill/>
            </p:spPr>
            <p:txBody>
              <a:bodyPr wrap="square" rtlCol="0" anchor="ctr">
                <a:spAutoFit/>
              </a:bodyPr>
              <a:lstStyle/>
              <a:p>
                <a:pPr algn="ctr"/>
                <a:r>
                  <a:rPr lang="en-IT" sz="3000" b="1"/>
                  <a:t>...</a:t>
                </a:r>
              </a:p>
            </p:txBody>
          </p:sp>
        </p:grpSp>
        <p:grpSp>
          <p:nvGrpSpPr>
            <p:cNvPr id="21" name="Group 20">
              <a:extLst>
                <a:ext uri="{FF2B5EF4-FFF2-40B4-BE49-F238E27FC236}">
                  <a16:creationId xmlns:a16="http://schemas.microsoft.com/office/drawing/2014/main" id="{F6287325-1EE5-27B3-33E9-B4DB7385207F}"/>
                </a:ext>
              </a:extLst>
            </p:cNvPr>
            <p:cNvGrpSpPr/>
            <p:nvPr/>
          </p:nvGrpSpPr>
          <p:grpSpPr>
            <a:xfrm>
              <a:off x="66183" y="3719931"/>
              <a:ext cx="12059634" cy="2160000"/>
              <a:chOff x="66183" y="3719931"/>
              <a:chExt cx="12059634" cy="2160000"/>
            </a:xfrm>
          </p:grpSpPr>
          <p:pic>
            <p:nvPicPr>
              <p:cNvPr id="11" name="Picture 10" descr="A graph of a graph showing the number of the same numbers&#10;&#10;AI-generated content may be incorrect.">
                <a:extLst>
                  <a:ext uri="{FF2B5EF4-FFF2-40B4-BE49-F238E27FC236}">
                    <a16:creationId xmlns:a16="http://schemas.microsoft.com/office/drawing/2014/main" id="{AB09FA79-0E21-FF8C-E832-4423F47737B1}"/>
                  </a:ext>
                </a:extLst>
              </p:cNvPr>
              <p:cNvPicPr>
                <a:picLocks noChangeAspect="1"/>
              </p:cNvPicPr>
              <p:nvPr/>
            </p:nvPicPr>
            <p:blipFill>
              <a:blip r:embed="rId8"/>
              <a:stretch>
                <a:fillRect/>
              </a:stretch>
            </p:blipFill>
            <p:spPr>
              <a:xfrm>
                <a:off x="8625817" y="3719931"/>
                <a:ext cx="3500000" cy="2160000"/>
              </a:xfrm>
              <a:prstGeom prst="rect">
                <a:avLst/>
              </a:prstGeom>
            </p:spPr>
          </p:pic>
          <p:pic>
            <p:nvPicPr>
              <p:cNvPr id="14" name="Picture 13" descr="A graph of a graph with numbers and lines&#10;&#10;AI-generated content may be incorrect.">
                <a:extLst>
                  <a:ext uri="{FF2B5EF4-FFF2-40B4-BE49-F238E27FC236}">
                    <a16:creationId xmlns:a16="http://schemas.microsoft.com/office/drawing/2014/main" id="{41F70B3E-E3ED-AAC4-56A4-AAA2AC8968A2}"/>
                  </a:ext>
                </a:extLst>
              </p:cNvPr>
              <p:cNvPicPr>
                <a:picLocks noChangeAspect="1"/>
              </p:cNvPicPr>
              <p:nvPr/>
            </p:nvPicPr>
            <p:blipFill>
              <a:blip r:embed="rId9"/>
              <a:stretch>
                <a:fillRect/>
              </a:stretch>
            </p:blipFill>
            <p:spPr>
              <a:xfrm>
                <a:off x="4346000" y="3719931"/>
                <a:ext cx="3500000" cy="2160000"/>
              </a:xfrm>
              <a:prstGeom prst="rect">
                <a:avLst/>
              </a:prstGeom>
            </p:spPr>
          </p:pic>
          <p:pic>
            <p:nvPicPr>
              <p:cNvPr id="17" name="Picture 16" descr="A graph of a graph with numbers and lines&#10;&#10;AI-generated content may be incorrect.">
                <a:extLst>
                  <a:ext uri="{FF2B5EF4-FFF2-40B4-BE49-F238E27FC236}">
                    <a16:creationId xmlns:a16="http://schemas.microsoft.com/office/drawing/2014/main" id="{F2678F01-98A1-CA2E-DAA7-FA3C6B2EA5BF}"/>
                  </a:ext>
                </a:extLst>
              </p:cNvPr>
              <p:cNvPicPr>
                <a:picLocks noChangeAspect="1"/>
              </p:cNvPicPr>
              <p:nvPr/>
            </p:nvPicPr>
            <p:blipFill>
              <a:blip r:embed="rId10"/>
              <a:stretch>
                <a:fillRect/>
              </a:stretch>
            </p:blipFill>
            <p:spPr>
              <a:xfrm>
                <a:off x="66183" y="3719931"/>
                <a:ext cx="3500000" cy="2160000"/>
              </a:xfrm>
              <a:prstGeom prst="rect">
                <a:avLst/>
              </a:prstGeom>
            </p:spPr>
          </p:pic>
          <p:sp>
            <p:nvSpPr>
              <p:cNvPr id="18" name="TextBox 17">
                <a:extLst>
                  <a:ext uri="{FF2B5EF4-FFF2-40B4-BE49-F238E27FC236}">
                    <a16:creationId xmlns:a16="http://schemas.microsoft.com/office/drawing/2014/main" id="{3C2C9E5D-F9A0-9474-26D9-2E4ACC25D291}"/>
                  </a:ext>
                </a:extLst>
              </p:cNvPr>
              <p:cNvSpPr txBox="1"/>
              <p:nvPr/>
            </p:nvSpPr>
            <p:spPr>
              <a:xfrm>
                <a:off x="7948042" y="4522932"/>
                <a:ext cx="575733" cy="553998"/>
              </a:xfrm>
              <a:prstGeom prst="rect">
                <a:avLst/>
              </a:prstGeom>
              <a:noFill/>
            </p:spPr>
            <p:txBody>
              <a:bodyPr wrap="square" rtlCol="0" anchor="ctr">
                <a:spAutoFit/>
              </a:bodyPr>
              <a:lstStyle/>
              <a:p>
                <a:pPr algn="ctr"/>
                <a:r>
                  <a:rPr lang="en-IT" sz="3000" b="1"/>
                  <a:t>...</a:t>
                </a:r>
              </a:p>
            </p:txBody>
          </p:sp>
          <p:sp>
            <p:nvSpPr>
              <p:cNvPr id="19" name="TextBox 18">
                <a:extLst>
                  <a:ext uri="{FF2B5EF4-FFF2-40B4-BE49-F238E27FC236}">
                    <a16:creationId xmlns:a16="http://schemas.microsoft.com/office/drawing/2014/main" id="{A842EFDC-E064-9431-3E08-606A54CB3E15}"/>
                  </a:ext>
                </a:extLst>
              </p:cNvPr>
              <p:cNvSpPr txBox="1"/>
              <p:nvPr/>
            </p:nvSpPr>
            <p:spPr>
              <a:xfrm>
                <a:off x="3668225" y="4522932"/>
                <a:ext cx="575733" cy="553998"/>
              </a:xfrm>
              <a:prstGeom prst="rect">
                <a:avLst/>
              </a:prstGeom>
              <a:noFill/>
            </p:spPr>
            <p:txBody>
              <a:bodyPr wrap="square" rtlCol="0" anchor="ctr">
                <a:spAutoFit/>
              </a:bodyPr>
              <a:lstStyle/>
              <a:p>
                <a:pPr algn="ctr"/>
                <a:r>
                  <a:rPr lang="en-IT" sz="3000" b="1"/>
                  <a:t>...</a:t>
                </a:r>
              </a:p>
            </p:txBody>
          </p:sp>
        </p:grpSp>
      </p:grpSp>
    </p:spTree>
    <p:extLst>
      <p:ext uri="{BB962C8B-B14F-4D97-AF65-F5344CB8AC3E}">
        <p14:creationId xmlns:p14="http://schemas.microsoft.com/office/powerpoint/2010/main" val="555764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CCBC6-F7C1-4182-F811-7126FBAAAEE7}"/>
            </a:ext>
          </a:extLst>
        </p:cNvPr>
        <p:cNvGrpSpPr/>
        <p:nvPr/>
      </p:nvGrpSpPr>
      <p:grpSpPr>
        <a:xfrm>
          <a:off x="0" y="0"/>
          <a:ext cx="0" cy="0"/>
          <a:chOff x="0" y="0"/>
          <a:chExt cx="0" cy="0"/>
        </a:xfrm>
      </p:grpSpPr>
      <p:pic>
        <p:nvPicPr>
          <p:cNvPr id="5" name="Segnaposto contenuto 4" descr="Immagine che contiene testo, linea, diagramma, Diagramma&#10;&#10;Descrizione generata automaticamente">
            <a:extLst>
              <a:ext uri="{FF2B5EF4-FFF2-40B4-BE49-F238E27FC236}">
                <a16:creationId xmlns:a16="http://schemas.microsoft.com/office/drawing/2014/main" id="{E123CD5A-FCC6-6F64-7663-3BEC0F3D5676}"/>
              </a:ext>
            </a:extLst>
          </p:cNvPr>
          <p:cNvPicPr>
            <a:picLocks noGrp="1" noChangeAspect="1"/>
          </p:cNvPicPr>
          <p:nvPr>
            <p:ph idx="4294967295"/>
          </p:nvPr>
        </p:nvPicPr>
        <p:blipFill>
          <a:blip r:embed="rId3"/>
          <a:stretch>
            <a:fillRect/>
          </a:stretch>
        </p:blipFill>
        <p:spPr>
          <a:xfrm>
            <a:off x="0" y="876300"/>
            <a:ext cx="3070225" cy="1893888"/>
          </a:xfrm>
        </p:spPr>
      </p:pic>
      <mc:AlternateContent xmlns:mc="http://schemas.openxmlformats.org/markup-compatibility/2006">
        <mc:Choice xmlns:a14="http://schemas.microsoft.com/office/drawing/2010/main" Requires="a14">
          <p:sp>
            <p:nvSpPr>
              <p:cNvPr id="6" name="AutoShape 12">
                <a:extLst>
                  <a:ext uri="{FF2B5EF4-FFF2-40B4-BE49-F238E27FC236}">
                    <a16:creationId xmlns:a16="http://schemas.microsoft.com/office/drawing/2014/main" id="{061B161E-CBDE-EF6A-3441-70C3032B10E4}"/>
                  </a:ext>
                </a:extLst>
              </p:cNvPr>
              <p:cNvSpPr txBox="1">
                <a:spLocks noChangeAspect="1" noChangeArrowheads="1"/>
              </p:cNvSpPr>
              <p:nvPr/>
            </p:nvSpPr>
            <p:spPr bwMode="auto">
              <a:xfrm>
                <a:off x="95536" y="97244"/>
                <a:ext cx="7129229" cy="5436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14:m>
                  <m:oMath xmlns:m="http://schemas.openxmlformats.org/officeDocument/2006/math">
                    <m:r>
                      <a:rPr lang="en-US" b="0" i="1" dirty="0" smtClean="0">
                        <a:latin typeface="Cambria Math" panose="02040503050406030204" pitchFamily="18" charset="0"/>
                      </a:rPr>
                      <m:t>𝑀𝐴</m:t>
                    </m:r>
                    <m:r>
                      <a:rPr lang="en-US" b="0" dirty="0">
                        <a:latin typeface="Cambria Math" panose="02040503050406030204" pitchFamily="18" charset="0"/>
                      </a:rPr>
                      <m:t>(</m:t>
                    </m:r>
                    <m:r>
                      <a:rPr lang="en-US" b="0" dirty="0">
                        <a:latin typeface="Cambria Math" panose="02040503050406030204" pitchFamily="18" charset="0"/>
                      </a:rPr>
                      <m:t>𝑛</m:t>
                    </m:r>
                    <m:r>
                      <a:rPr lang="en-US" b="0" dirty="0">
                        <a:latin typeface="Cambria Math" panose="02040503050406030204" pitchFamily="18" charset="0"/>
                      </a:rPr>
                      <m:t>)</m:t>
                    </m:r>
                  </m:oMath>
                </a14:m>
                <a:r>
                  <a:rPr lang="en-GB" b="0" i="0"/>
                  <a:t> out-of-sample forecasts</a:t>
                </a:r>
              </a:p>
            </p:txBody>
          </p:sp>
        </mc:Choice>
        <mc:Fallback>
          <p:sp>
            <p:nvSpPr>
              <p:cNvPr id="6" name="AutoShape 12">
                <a:extLst>
                  <a:ext uri="{FF2B5EF4-FFF2-40B4-BE49-F238E27FC236}">
                    <a16:creationId xmlns:a16="http://schemas.microsoft.com/office/drawing/2014/main" id="{061B161E-CBDE-EF6A-3441-70C3032B10E4}"/>
                  </a:ext>
                </a:extLst>
              </p:cNvPr>
              <p:cNvSpPr txBox="1">
                <a:spLocks noRot="1" noChangeAspect="1" noMove="1" noResize="1" noEditPoints="1" noAdjustHandles="1" noChangeArrowheads="1" noChangeShapeType="1" noTextEdit="1"/>
              </p:cNvSpPr>
              <p:nvPr/>
            </p:nvSpPr>
            <p:spPr bwMode="auto">
              <a:xfrm>
                <a:off x="95536" y="97244"/>
                <a:ext cx="7129229" cy="543697"/>
              </a:xfrm>
              <a:prstGeom prst="rect">
                <a:avLst/>
              </a:prstGeom>
              <a:blipFill>
                <a:blip r:embed="rId4"/>
                <a:stretch>
                  <a:fillRect l="-534" t="-11364" b="-227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T">
                    <a:noFill/>
                  </a:rPr>
                  <a:t> </a:t>
                </a:r>
              </a:p>
            </p:txBody>
          </p:sp>
        </mc:Fallback>
      </mc:AlternateContent>
      <p:grpSp>
        <p:nvGrpSpPr>
          <p:cNvPr id="20" name="Group 19">
            <a:extLst>
              <a:ext uri="{FF2B5EF4-FFF2-40B4-BE49-F238E27FC236}">
                <a16:creationId xmlns:a16="http://schemas.microsoft.com/office/drawing/2014/main" id="{A4E55932-7FAD-17B9-2068-4420B086357F}"/>
              </a:ext>
            </a:extLst>
          </p:cNvPr>
          <p:cNvGrpSpPr/>
          <p:nvPr/>
        </p:nvGrpSpPr>
        <p:grpSpPr>
          <a:xfrm>
            <a:off x="66183" y="1314156"/>
            <a:ext cx="12059634" cy="4611099"/>
            <a:chOff x="66183" y="1314156"/>
            <a:chExt cx="12059634" cy="4611099"/>
          </a:xfrm>
        </p:grpSpPr>
        <p:grpSp>
          <p:nvGrpSpPr>
            <p:cNvPr id="7" name="Group 6">
              <a:extLst>
                <a:ext uri="{FF2B5EF4-FFF2-40B4-BE49-F238E27FC236}">
                  <a16:creationId xmlns:a16="http://schemas.microsoft.com/office/drawing/2014/main" id="{DD305E91-376E-4931-771D-05543B9B4B55}"/>
                </a:ext>
              </a:extLst>
            </p:cNvPr>
            <p:cNvGrpSpPr/>
            <p:nvPr/>
          </p:nvGrpSpPr>
          <p:grpSpPr>
            <a:xfrm>
              <a:off x="66183" y="1314156"/>
              <a:ext cx="12059634" cy="2160000"/>
              <a:chOff x="66183" y="1314156"/>
              <a:chExt cx="12059634" cy="2160000"/>
            </a:xfrm>
          </p:grpSpPr>
          <p:pic>
            <p:nvPicPr>
              <p:cNvPr id="4" name="Picture 3" descr="A graph with numbers and lines&#10;&#10;AI-generated content may be incorrect.">
                <a:extLst>
                  <a:ext uri="{FF2B5EF4-FFF2-40B4-BE49-F238E27FC236}">
                    <a16:creationId xmlns:a16="http://schemas.microsoft.com/office/drawing/2014/main" id="{A44A1425-9E69-7472-DBDE-51927F00F5E2}"/>
                  </a:ext>
                </a:extLst>
              </p:cNvPr>
              <p:cNvPicPr>
                <a:picLocks noChangeAspect="1"/>
              </p:cNvPicPr>
              <p:nvPr/>
            </p:nvPicPr>
            <p:blipFill>
              <a:blip r:embed="rId5"/>
              <a:stretch>
                <a:fillRect/>
              </a:stretch>
            </p:blipFill>
            <p:spPr>
              <a:xfrm>
                <a:off x="66183" y="1314156"/>
                <a:ext cx="3500000" cy="2160000"/>
              </a:xfrm>
              <a:prstGeom prst="rect">
                <a:avLst/>
              </a:prstGeom>
            </p:spPr>
          </p:pic>
          <p:pic>
            <p:nvPicPr>
              <p:cNvPr id="14" name="Picture 13" descr="A graph with numbers and lines&#10;&#10;AI-generated content may be incorrect.">
                <a:extLst>
                  <a:ext uri="{FF2B5EF4-FFF2-40B4-BE49-F238E27FC236}">
                    <a16:creationId xmlns:a16="http://schemas.microsoft.com/office/drawing/2014/main" id="{F6A0919D-AAAC-D5D3-73D4-CBD9B7C9CAF1}"/>
                  </a:ext>
                </a:extLst>
              </p:cNvPr>
              <p:cNvPicPr>
                <a:picLocks noChangeAspect="1"/>
              </p:cNvPicPr>
              <p:nvPr/>
            </p:nvPicPr>
            <p:blipFill>
              <a:blip r:embed="rId6"/>
              <a:stretch>
                <a:fillRect/>
              </a:stretch>
            </p:blipFill>
            <p:spPr>
              <a:xfrm>
                <a:off x="4346000" y="1314156"/>
                <a:ext cx="3500000" cy="2160000"/>
              </a:xfrm>
              <a:prstGeom prst="rect">
                <a:avLst/>
              </a:prstGeom>
            </p:spPr>
          </p:pic>
          <p:pic>
            <p:nvPicPr>
              <p:cNvPr id="22" name="Picture 21" descr="A graph of a graph with numbers and lines&#10;&#10;AI-generated content may be incorrect.">
                <a:extLst>
                  <a:ext uri="{FF2B5EF4-FFF2-40B4-BE49-F238E27FC236}">
                    <a16:creationId xmlns:a16="http://schemas.microsoft.com/office/drawing/2014/main" id="{44C1F440-9013-7E62-7AA1-E0C60D89D070}"/>
                  </a:ext>
                </a:extLst>
              </p:cNvPr>
              <p:cNvPicPr>
                <a:picLocks noChangeAspect="1"/>
              </p:cNvPicPr>
              <p:nvPr/>
            </p:nvPicPr>
            <p:blipFill>
              <a:blip r:embed="rId7"/>
              <a:stretch>
                <a:fillRect/>
              </a:stretch>
            </p:blipFill>
            <p:spPr>
              <a:xfrm>
                <a:off x="8625817" y="1314156"/>
                <a:ext cx="3500000" cy="2160000"/>
              </a:xfrm>
              <a:prstGeom prst="rect">
                <a:avLst/>
              </a:prstGeom>
            </p:spPr>
          </p:pic>
          <p:sp>
            <p:nvSpPr>
              <p:cNvPr id="2" name="TextBox 1">
                <a:extLst>
                  <a:ext uri="{FF2B5EF4-FFF2-40B4-BE49-F238E27FC236}">
                    <a16:creationId xmlns:a16="http://schemas.microsoft.com/office/drawing/2014/main" id="{23B79ACB-0637-5342-2BE6-61A5A90ACDCA}"/>
                  </a:ext>
                </a:extLst>
              </p:cNvPr>
              <p:cNvSpPr txBox="1"/>
              <p:nvPr/>
            </p:nvSpPr>
            <p:spPr>
              <a:xfrm>
                <a:off x="3668225" y="2118449"/>
                <a:ext cx="575733" cy="553998"/>
              </a:xfrm>
              <a:prstGeom prst="rect">
                <a:avLst/>
              </a:prstGeom>
              <a:noFill/>
            </p:spPr>
            <p:txBody>
              <a:bodyPr wrap="square" rtlCol="0" anchor="ctr">
                <a:spAutoFit/>
              </a:bodyPr>
              <a:lstStyle/>
              <a:p>
                <a:pPr algn="ctr"/>
                <a:r>
                  <a:rPr lang="en-IT" sz="3000" b="1"/>
                  <a:t>...</a:t>
                </a:r>
              </a:p>
            </p:txBody>
          </p:sp>
          <p:sp>
            <p:nvSpPr>
              <p:cNvPr id="3" name="TextBox 2">
                <a:extLst>
                  <a:ext uri="{FF2B5EF4-FFF2-40B4-BE49-F238E27FC236}">
                    <a16:creationId xmlns:a16="http://schemas.microsoft.com/office/drawing/2014/main" id="{2DE1732E-1510-D526-F433-90FACE6B1183}"/>
                  </a:ext>
                </a:extLst>
              </p:cNvPr>
              <p:cNvSpPr txBox="1"/>
              <p:nvPr/>
            </p:nvSpPr>
            <p:spPr>
              <a:xfrm>
                <a:off x="7948042" y="2118449"/>
                <a:ext cx="575733" cy="553998"/>
              </a:xfrm>
              <a:prstGeom prst="rect">
                <a:avLst/>
              </a:prstGeom>
              <a:noFill/>
            </p:spPr>
            <p:txBody>
              <a:bodyPr wrap="square" rtlCol="0" anchor="ctr">
                <a:spAutoFit/>
              </a:bodyPr>
              <a:lstStyle/>
              <a:p>
                <a:pPr algn="ctr"/>
                <a:r>
                  <a:rPr lang="en-IT" sz="3000" b="1"/>
                  <a:t>...</a:t>
                </a:r>
              </a:p>
            </p:txBody>
          </p:sp>
        </p:grpSp>
        <p:grpSp>
          <p:nvGrpSpPr>
            <p:cNvPr id="19" name="Group 18">
              <a:extLst>
                <a:ext uri="{FF2B5EF4-FFF2-40B4-BE49-F238E27FC236}">
                  <a16:creationId xmlns:a16="http://schemas.microsoft.com/office/drawing/2014/main" id="{3A0EB301-6A2B-04F0-FE50-04480472D394}"/>
                </a:ext>
              </a:extLst>
            </p:cNvPr>
            <p:cNvGrpSpPr/>
            <p:nvPr/>
          </p:nvGrpSpPr>
          <p:grpSpPr>
            <a:xfrm>
              <a:off x="66183" y="3765255"/>
              <a:ext cx="12059634" cy="2160000"/>
              <a:chOff x="66183" y="3765255"/>
              <a:chExt cx="12059634" cy="2160000"/>
            </a:xfrm>
          </p:grpSpPr>
          <p:pic>
            <p:nvPicPr>
              <p:cNvPr id="9" name="Picture 8" descr="A graph with numbers and lines&#10;&#10;AI-generated content may be incorrect.">
                <a:extLst>
                  <a:ext uri="{FF2B5EF4-FFF2-40B4-BE49-F238E27FC236}">
                    <a16:creationId xmlns:a16="http://schemas.microsoft.com/office/drawing/2014/main" id="{2493CB8F-2747-11C1-30BF-BFA3FAEACD05}"/>
                  </a:ext>
                </a:extLst>
              </p:cNvPr>
              <p:cNvPicPr>
                <a:picLocks noChangeAspect="1"/>
              </p:cNvPicPr>
              <p:nvPr/>
            </p:nvPicPr>
            <p:blipFill>
              <a:blip r:embed="rId8"/>
              <a:stretch>
                <a:fillRect/>
              </a:stretch>
            </p:blipFill>
            <p:spPr>
              <a:xfrm>
                <a:off x="8625817" y="3765255"/>
                <a:ext cx="3500000" cy="2160000"/>
              </a:xfrm>
              <a:prstGeom prst="rect">
                <a:avLst/>
              </a:prstGeom>
            </p:spPr>
          </p:pic>
          <p:pic>
            <p:nvPicPr>
              <p:cNvPr id="12" name="Picture 11" descr="A graph with numbers and lines&#10;&#10;AI-generated content may be incorrect.">
                <a:extLst>
                  <a:ext uri="{FF2B5EF4-FFF2-40B4-BE49-F238E27FC236}">
                    <a16:creationId xmlns:a16="http://schemas.microsoft.com/office/drawing/2014/main" id="{1BAC3113-93DE-27AC-B577-02BF08554A54}"/>
                  </a:ext>
                </a:extLst>
              </p:cNvPr>
              <p:cNvPicPr>
                <a:picLocks noChangeAspect="1"/>
              </p:cNvPicPr>
              <p:nvPr/>
            </p:nvPicPr>
            <p:blipFill>
              <a:blip r:embed="rId9"/>
              <a:stretch>
                <a:fillRect/>
              </a:stretch>
            </p:blipFill>
            <p:spPr>
              <a:xfrm>
                <a:off x="4346000" y="3765255"/>
                <a:ext cx="3500000" cy="2160000"/>
              </a:xfrm>
              <a:prstGeom prst="rect">
                <a:avLst/>
              </a:prstGeom>
            </p:spPr>
          </p:pic>
          <p:pic>
            <p:nvPicPr>
              <p:cNvPr id="15" name="Picture 14" descr="A graph of a graph with numbers and lines&#10;&#10;AI-generated content may be incorrect.">
                <a:extLst>
                  <a:ext uri="{FF2B5EF4-FFF2-40B4-BE49-F238E27FC236}">
                    <a16:creationId xmlns:a16="http://schemas.microsoft.com/office/drawing/2014/main" id="{E6556A15-FF29-F3A9-F6C2-0E7BF36538CF}"/>
                  </a:ext>
                </a:extLst>
              </p:cNvPr>
              <p:cNvPicPr>
                <a:picLocks noChangeAspect="1"/>
              </p:cNvPicPr>
              <p:nvPr/>
            </p:nvPicPr>
            <p:blipFill>
              <a:blip r:embed="rId10"/>
              <a:stretch>
                <a:fillRect/>
              </a:stretch>
            </p:blipFill>
            <p:spPr>
              <a:xfrm>
                <a:off x="66183" y="3765255"/>
                <a:ext cx="3500000" cy="2160000"/>
              </a:xfrm>
              <a:prstGeom prst="rect">
                <a:avLst/>
              </a:prstGeom>
            </p:spPr>
          </p:pic>
          <p:sp>
            <p:nvSpPr>
              <p:cNvPr id="16" name="TextBox 15">
                <a:extLst>
                  <a:ext uri="{FF2B5EF4-FFF2-40B4-BE49-F238E27FC236}">
                    <a16:creationId xmlns:a16="http://schemas.microsoft.com/office/drawing/2014/main" id="{65289CF9-7E33-24F5-1083-BA3E12FF2BBD}"/>
                  </a:ext>
                </a:extLst>
              </p:cNvPr>
              <p:cNvSpPr txBox="1"/>
              <p:nvPr/>
            </p:nvSpPr>
            <p:spPr>
              <a:xfrm>
                <a:off x="7948042" y="4569380"/>
                <a:ext cx="575733" cy="553998"/>
              </a:xfrm>
              <a:prstGeom prst="rect">
                <a:avLst/>
              </a:prstGeom>
              <a:noFill/>
            </p:spPr>
            <p:txBody>
              <a:bodyPr wrap="square" rtlCol="0" anchor="ctr">
                <a:spAutoFit/>
              </a:bodyPr>
              <a:lstStyle/>
              <a:p>
                <a:pPr algn="ctr"/>
                <a:r>
                  <a:rPr lang="en-IT" sz="3000" b="1"/>
                  <a:t>...</a:t>
                </a:r>
              </a:p>
            </p:txBody>
          </p:sp>
          <p:sp>
            <p:nvSpPr>
              <p:cNvPr id="17" name="TextBox 16">
                <a:extLst>
                  <a:ext uri="{FF2B5EF4-FFF2-40B4-BE49-F238E27FC236}">
                    <a16:creationId xmlns:a16="http://schemas.microsoft.com/office/drawing/2014/main" id="{362357A1-79CC-DBBF-EF59-89C1A1BD3B2B}"/>
                  </a:ext>
                </a:extLst>
              </p:cNvPr>
              <p:cNvSpPr txBox="1"/>
              <p:nvPr/>
            </p:nvSpPr>
            <p:spPr>
              <a:xfrm>
                <a:off x="3668225" y="4569380"/>
                <a:ext cx="575733" cy="553998"/>
              </a:xfrm>
              <a:prstGeom prst="rect">
                <a:avLst/>
              </a:prstGeom>
              <a:noFill/>
            </p:spPr>
            <p:txBody>
              <a:bodyPr wrap="square" rtlCol="0" anchor="ctr">
                <a:spAutoFit/>
              </a:bodyPr>
              <a:lstStyle/>
              <a:p>
                <a:pPr algn="ctr"/>
                <a:r>
                  <a:rPr lang="en-IT" sz="3000" b="1"/>
                  <a:t>...</a:t>
                </a:r>
              </a:p>
            </p:txBody>
          </p:sp>
        </p:grpSp>
      </p:grpSp>
    </p:spTree>
    <p:extLst>
      <p:ext uri="{BB962C8B-B14F-4D97-AF65-F5344CB8AC3E}">
        <p14:creationId xmlns:p14="http://schemas.microsoft.com/office/powerpoint/2010/main" val="173400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5D91E-0E01-7E1A-FB73-E89ECA5C7F37}"/>
            </a:ext>
          </a:extLst>
        </p:cNvPr>
        <p:cNvGrpSpPr/>
        <p:nvPr/>
      </p:nvGrpSpPr>
      <p:grpSpPr>
        <a:xfrm>
          <a:off x="0" y="0"/>
          <a:ext cx="0" cy="0"/>
          <a:chOff x="0" y="0"/>
          <a:chExt cx="0" cy="0"/>
        </a:xfrm>
      </p:grpSpPr>
      <p:pic>
        <p:nvPicPr>
          <p:cNvPr id="5" name="Segnaposto contenuto 4" descr="Immagine che contiene testo, linea, diagramma, Diagramma&#10;&#10;Descrizione generata automaticamente">
            <a:extLst>
              <a:ext uri="{FF2B5EF4-FFF2-40B4-BE49-F238E27FC236}">
                <a16:creationId xmlns:a16="http://schemas.microsoft.com/office/drawing/2014/main" id="{8CC32E79-01B0-5FEC-A00E-C4E43CD41B76}"/>
              </a:ext>
            </a:extLst>
          </p:cNvPr>
          <p:cNvPicPr>
            <a:picLocks noGrp="1" noChangeAspect="1"/>
          </p:cNvPicPr>
          <p:nvPr>
            <p:ph idx="4294967295"/>
          </p:nvPr>
        </p:nvPicPr>
        <p:blipFill>
          <a:blip r:embed="rId2"/>
          <a:stretch>
            <a:fillRect/>
          </a:stretch>
        </p:blipFill>
        <p:spPr>
          <a:xfrm>
            <a:off x="0" y="876300"/>
            <a:ext cx="3070225" cy="1893888"/>
          </a:xfrm>
        </p:spPr>
      </p:pic>
      <mc:AlternateContent xmlns:mc="http://schemas.openxmlformats.org/markup-compatibility/2006">
        <mc:Choice xmlns:a14="http://schemas.microsoft.com/office/drawing/2010/main" Requires="a14">
          <p:sp>
            <p:nvSpPr>
              <p:cNvPr id="6" name="AutoShape 12">
                <a:extLst>
                  <a:ext uri="{FF2B5EF4-FFF2-40B4-BE49-F238E27FC236}">
                    <a16:creationId xmlns:a16="http://schemas.microsoft.com/office/drawing/2014/main" id="{7A4F3874-68A7-95EB-9C81-144362CE068A}"/>
                  </a:ext>
                </a:extLst>
              </p:cNvPr>
              <p:cNvSpPr txBox="1">
                <a:spLocks noChangeAspect="1" noChangeArrowheads="1"/>
              </p:cNvSpPr>
              <p:nvPr/>
            </p:nvSpPr>
            <p:spPr bwMode="auto">
              <a:xfrm>
                <a:off x="95536" y="97244"/>
                <a:ext cx="7963242" cy="5436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14:m>
                  <m:oMath xmlns:m="http://schemas.openxmlformats.org/officeDocument/2006/math">
                    <m:r>
                      <a:rPr lang="en-GB" b="0" dirty="0" smtClean="0">
                        <a:latin typeface="Cambria Math" panose="02040503050406030204" pitchFamily="18" charset="0"/>
                      </a:rPr>
                      <m:t>𝐴𝑅</m:t>
                    </m:r>
                    <m:r>
                      <a:rPr lang="en-US" b="0" i="1" dirty="0" smtClean="0">
                        <a:latin typeface="Cambria Math" panose="02040503050406030204" pitchFamily="18" charset="0"/>
                      </a:rPr>
                      <m:t>𝑀𝐴</m:t>
                    </m:r>
                    <m:r>
                      <a:rPr lang="en-US" b="0" dirty="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𝑞</m:t>
                    </m:r>
                    <m:r>
                      <a:rPr lang="en-US" b="0" dirty="0">
                        <a:latin typeface="Cambria Math" panose="02040503050406030204" pitchFamily="18" charset="0"/>
                      </a:rPr>
                      <m:t>)</m:t>
                    </m:r>
                  </m:oMath>
                </a14:m>
                <a:r>
                  <a:rPr lang="en-GB" b="0" i="0"/>
                  <a:t> out-of-sample forecasts</a:t>
                </a:r>
              </a:p>
            </p:txBody>
          </p:sp>
        </mc:Choice>
        <mc:Fallback>
          <p:sp>
            <p:nvSpPr>
              <p:cNvPr id="6" name="AutoShape 12">
                <a:extLst>
                  <a:ext uri="{FF2B5EF4-FFF2-40B4-BE49-F238E27FC236}">
                    <a16:creationId xmlns:a16="http://schemas.microsoft.com/office/drawing/2014/main" id="{7A4F3874-68A7-95EB-9C81-144362CE068A}"/>
                  </a:ext>
                </a:extLst>
              </p:cNvPr>
              <p:cNvSpPr txBox="1">
                <a:spLocks noRot="1" noChangeAspect="1" noMove="1" noResize="1" noEditPoints="1" noAdjustHandles="1" noChangeArrowheads="1" noChangeShapeType="1" noTextEdit="1"/>
              </p:cNvSpPr>
              <p:nvPr/>
            </p:nvSpPr>
            <p:spPr bwMode="auto">
              <a:xfrm>
                <a:off x="95536" y="97244"/>
                <a:ext cx="7963242" cy="543697"/>
              </a:xfrm>
              <a:prstGeom prst="rect">
                <a:avLst/>
              </a:prstGeom>
              <a:blipFill>
                <a:blip r:embed="rId3"/>
                <a:stretch>
                  <a:fillRect l="-478" t="-11364" b="-227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T">
                    <a:noFill/>
                  </a:rPr>
                  <a:t> </a:t>
                </a:r>
              </a:p>
            </p:txBody>
          </p:sp>
        </mc:Fallback>
      </mc:AlternateContent>
      <p:grpSp>
        <p:nvGrpSpPr>
          <p:cNvPr id="21" name="Group 20">
            <a:extLst>
              <a:ext uri="{FF2B5EF4-FFF2-40B4-BE49-F238E27FC236}">
                <a16:creationId xmlns:a16="http://schemas.microsoft.com/office/drawing/2014/main" id="{A404E5A6-149D-9779-7BA6-A72DC04D4623}"/>
              </a:ext>
            </a:extLst>
          </p:cNvPr>
          <p:cNvGrpSpPr/>
          <p:nvPr/>
        </p:nvGrpSpPr>
        <p:grpSpPr>
          <a:xfrm>
            <a:off x="65983" y="1313280"/>
            <a:ext cx="12060034" cy="4621078"/>
            <a:chOff x="65783" y="1313280"/>
            <a:chExt cx="12060034" cy="4621078"/>
          </a:xfrm>
        </p:grpSpPr>
        <p:grpSp>
          <p:nvGrpSpPr>
            <p:cNvPr id="17" name="Group 16">
              <a:extLst>
                <a:ext uri="{FF2B5EF4-FFF2-40B4-BE49-F238E27FC236}">
                  <a16:creationId xmlns:a16="http://schemas.microsoft.com/office/drawing/2014/main" id="{A2E52806-6B3A-5F4F-59C7-98FCD7054689}"/>
                </a:ext>
              </a:extLst>
            </p:cNvPr>
            <p:cNvGrpSpPr/>
            <p:nvPr/>
          </p:nvGrpSpPr>
          <p:grpSpPr>
            <a:xfrm>
              <a:off x="65783" y="3774358"/>
              <a:ext cx="12059634" cy="2160000"/>
              <a:chOff x="65783" y="3774358"/>
              <a:chExt cx="12059634" cy="2160000"/>
            </a:xfrm>
          </p:grpSpPr>
          <p:sp>
            <p:nvSpPr>
              <p:cNvPr id="7" name="TextBox 6">
                <a:extLst>
                  <a:ext uri="{FF2B5EF4-FFF2-40B4-BE49-F238E27FC236}">
                    <a16:creationId xmlns:a16="http://schemas.microsoft.com/office/drawing/2014/main" id="{583CA66D-06CC-BB87-C921-8C082F09FD62}"/>
                  </a:ext>
                </a:extLst>
              </p:cNvPr>
              <p:cNvSpPr txBox="1"/>
              <p:nvPr/>
            </p:nvSpPr>
            <p:spPr>
              <a:xfrm>
                <a:off x="7947642" y="4569380"/>
                <a:ext cx="575733" cy="553998"/>
              </a:xfrm>
              <a:prstGeom prst="rect">
                <a:avLst/>
              </a:prstGeom>
              <a:noFill/>
            </p:spPr>
            <p:txBody>
              <a:bodyPr wrap="square" rtlCol="0" anchor="ctr">
                <a:spAutoFit/>
              </a:bodyPr>
              <a:lstStyle/>
              <a:p>
                <a:pPr algn="ctr"/>
                <a:r>
                  <a:rPr lang="en-IT" sz="3000" b="1"/>
                  <a:t>...</a:t>
                </a:r>
              </a:p>
            </p:txBody>
          </p:sp>
          <p:sp>
            <p:nvSpPr>
              <p:cNvPr id="8" name="TextBox 7">
                <a:extLst>
                  <a:ext uri="{FF2B5EF4-FFF2-40B4-BE49-F238E27FC236}">
                    <a16:creationId xmlns:a16="http://schemas.microsoft.com/office/drawing/2014/main" id="{ADBBD614-D572-0BB9-9D66-85BE13899C08}"/>
                  </a:ext>
                </a:extLst>
              </p:cNvPr>
              <p:cNvSpPr txBox="1"/>
              <p:nvPr/>
            </p:nvSpPr>
            <p:spPr>
              <a:xfrm>
                <a:off x="3667825" y="4569380"/>
                <a:ext cx="575733" cy="553998"/>
              </a:xfrm>
              <a:prstGeom prst="rect">
                <a:avLst/>
              </a:prstGeom>
              <a:noFill/>
            </p:spPr>
            <p:txBody>
              <a:bodyPr wrap="square" rtlCol="0" anchor="ctr">
                <a:spAutoFit/>
              </a:bodyPr>
              <a:lstStyle/>
              <a:p>
                <a:pPr algn="ctr"/>
                <a:r>
                  <a:rPr lang="en-IT" sz="3000" b="1"/>
                  <a:t>...</a:t>
                </a:r>
              </a:p>
            </p:txBody>
          </p:sp>
          <p:pic>
            <p:nvPicPr>
              <p:cNvPr id="10" name="Picture 9" descr="A graph with orange and green lines&#10;&#10;AI-generated content may be incorrect.">
                <a:extLst>
                  <a:ext uri="{FF2B5EF4-FFF2-40B4-BE49-F238E27FC236}">
                    <a16:creationId xmlns:a16="http://schemas.microsoft.com/office/drawing/2014/main" id="{112421EF-5920-23DE-2EAD-16FACD7AF733}"/>
                  </a:ext>
                </a:extLst>
              </p:cNvPr>
              <p:cNvPicPr>
                <a:picLocks noChangeAspect="1"/>
              </p:cNvPicPr>
              <p:nvPr/>
            </p:nvPicPr>
            <p:blipFill>
              <a:blip r:embed="rId4"/>
              <a:stretch>
                <a:fillRect/>
              </a:stretch>
            </p:blipFill>
            <p:spPr>
              <a:xfrm>
                <a:off x="65783" y="3774358"/>
                <a:ext cx="3500000" cy="2160000"/>
              </a:xfrm>
              <a:prstGeom prst="rect">
                <a:avLst/>
              </a:prstGeom>
            </p:spPr>
          </p:pic>
          <p:pic>
            <p:nvPicPr>
              <p:cNvPr id="13" name="Picture 12" descr="A graph of a graph with numbers and lines&#10;&#10;AI-generated content may be incorrect.">
                <a:extLst>
                  <a:ext uri="{FF2B5EF4-FFF2-40B4-BE49-F238E27FC236}">
                    <a16:creationId xmlns:a16="http://schemas.microsoft.com/office/drawing/2014/main" id="{2A33AED7-1F89-4DDE-D779-31FE533F9BEF}"/>
                  </a:ext>
                </a:extLst>
              </p:cNvPr>
              <p:cNvPicPr>
                <a:picLocks noChangeAspect="1"/>
              </p:cNvPicPr>
              <p:nvPr/>
            </p:nvPicPr>
            <p:blipFill>
              <a:blip r:embed="rId5"/>
              <a:stretch>
                <a:fillRect/>
              </a:stretch>
            </p:blipFill>
            <p:spPr>
              <a:xfrm>
                <a:off x="4345600" y="3774358"/>
                <a:ext cx="3500000" cy="2160000"/>
              </a:xfrm>
              <a:prstGeom prst="rect">
                <a:avLst/>
              </a:prstGeom>
            </p:spPr>
          </p:pic>
          <p:pic>
            <p:nvPicPr>
              <p:cNvPr id="15" name="Picture 14" descr="A graph with numbers and lines&#10;&#10;AI-generated content may be incorrect.">
                <a:extLst>
                  <a:ext uri="{FF2B5EF4-FFF2-40B4-BE49-F238E27FC236}">
                    <a16:creationId xmlns:a16="http://schemas.microsoft.com/office/drawing/2014/main" id="{B6BE1E9B-EA4C-D3FD-9A2C-81477E1A1E04}"/>
                  </a:ext>
                </a:extLst>
              </p:cNvPr>
              <p:cNvPicPr>
                <a:picLocks noChangeAspect="1"/>
              </p:cNvPicPr>
              <p:nvPr/>
            </p:nvPicPr>
            <p:blipFill>
              <a:blip r:embed="rId6"/>
              <a:stretch>
                <a:fillRect/>
              </a:stretch>
            </p:blipFill>
            <p:spPr>
              <a:xfrm>
                <a:off x="8625417" y="3774358"/>
                <a:ext cx="3500000" cy="2160000"/>
              </a:xfrm>
              <a:prstGeom prst="rect">
                <a:avLst/>
              </a:prstGeom>
            </p:spPr>
          </p:pic>
        </p:grpSp>
        <p:grpSp>
          <p:nvGrpSpPr>
            <p:cNvPr id="20" name="Group 19">
              <a:extLst>
                <a:ext uri="{FF2B5EF4-FFF2-40B4-BE49-F238E27FC236}">
                  <a16:creationId xmlns:a16="http://schemas.microsoft.com/office/drawing/2014/main" id="{2A9B7A5C-8496-075D-0F78-4EC63996D3E1}"/>
                </a:ext>
              </a:extLst>
            </p:cNvPr>
            <p:cNvGrpSpPr/>
            <p:nvPr/>
          </p:nvGrpSpPr>
          <p:grpSpPr>
            <a:xfrm>
              <a:off x="66183" y="1313280"/>
              <a:ext cx="12059634" cy="2160000"/>
              <a:chOff x="65783" y="1313280"/>
              <a:chExt cx="12059634" cy="2160000"/>
            </a:xfrm>
          </p:grpSpPr>
          <p:pic>
            <p:nvPicPr>
              <p:cNvPr id="3" name="Picture 2" descr="A graph with numbers and lines&#10;&#10;AI-generated content may be incorrect.">
                <a:extLst>
                  <a:ext uri="{FF2B5EF4-FFF2-40B4-BE49-F238E27FC236}">
                    <a16:creationId xmlns:a16="http://schemas.microsoft.com/office/drawing/2014/main" id="{76BF2C6F-E51A-7E0E-490B-9FF871B14661}"/>
                  </a:ext>
                </a:extLst>
              </p:cNvPr>
              <p:cNvPicPr>
                <a:picLocks noChangeAspect="1"/>
              </p:cNvPicPr>
              <p:nvPr/>
            </p:nvPicPr>
            <p:blipFill>
              <a:blip r:embed="rId7"/>
              <a:stretch>
                <a:fillRect/>
              </a:stretch>
            </p:blipFill>
            <p:spPr>
              <a:xfrm>
                <a:off x="65783" y="1316880"/>
                <a:ext cx="3499200" cy="2156400"/>
              </a:xfrm>
              <a:prstGeom prst="rect">
                <a:avLst/>
              </a:prstGeom>
            </p:spPr>
          </p:pic>
          <p:pic>
            <p:nvPicPr>
              <p:cNvPr id="26" name="Picture 25" descr="A graph of a graph with numbers and lines&#10;&#10;AI-generated content may be incorrect.">
                <a:extLst>
                  <a:ext uri="{FF2B5EF4-FFF2-40B4-BE49-F238E27FC236}">
                    <a16:creationId xmlns:a16="http://schemas.microsoft.com/office/drawing/2014/main" id="{29213889-D9DC-3F94-A6B0-70E5C0E60663}"/>
                  </a:ext>
                </a:extLst>
              </p:cNvPr>
              <p:cNvPicPr>
                <a:picLocks noChangeAspect="1"/>
              </p:cNvPicPr>
              <p:nvPr/>
            </p:nvPicPr>
            <p:blipFill>
              <a:blip r:embed="rId8"/>
              <a:stretch>
                <a:fillRect/>
              </a:stretch>
            </p:blipFill>
            <p:spPr>
              <a:xfrm>
                <a:off x="8626217" y="1316880"/>
                <a:ext cx="3499200" cy="2156400"/>
              </a:xfrm>
              <a:prstGeom prst="rect">
                <a:avLst/>
              </a:prstGeom>
            </p:spPr>
          </p:pic>
          <p:sp>
            <p:nvSpPr>
              <p:cNvPr id="2" name="TextBox 1">
                <a:extLst>
                  <a:ext uri="{FF2B5EF4-FFF2-40B4-BE49-F238E27FC236}">
                    <a16:creationId xmlns:a16="http://schemas.microsoft.com/office/drawing/2014/main" id="{8871C412-6C3E-B1C5-1DD0-E8A291B72F9A}"/>
                  </a:ext>
                </a:extLst>
              </p:cNvPr>
              <p:cNvSpPr txBox="1"/>
              <p:nvPr/>
            </p:nvSpPr>
            <p:spPr>
              <a:xfrm>
                <a:off x="3668225" y="2118449"/>
                <a:ext cx="575733" cy="553998"/>
              </a:xfrm>
              <a:prstGeom prst="rect">
                <a:avLst/>
              </a:prstGeom>
              <a:noFill/>
            </p:spPr>
            <p:txBody>
              <a:bodyPr wrap="square" rtlCol="0" anchor="ctr">
                <a:spAutoFit/>
              </a:bodyPr>
              <a:lstStyle/>
              <a:p>
                <a:pPr algn="ctr"/>
                <a:r>
                  <a:rPr lang="en-IT" sz="3000" b="1"/>
                  <a:t>...</a:t>
                </a:r>
              </a:p>
            </p:txBody>
          </p:sp>
          <p:sp>
            <p:nvSpPr>
              <p:cNvPr id="4" name="TextBox 3">
                <a:extLst>
                  <a:ext uri="{FF2B5EF4-FFF2-40B4-BE49-F238E27FC236}">
                    <a16:creationId xmlns:a16="http://schemas.microsoft.com/office/drawing/2014/main" id="{D53CB32E-EA50-9905-A283-B416389081B0}"/>
                  </a:ext>
                </a:extLst>
              </p:cNvPr>
              <p:cNvSpPr txBox="1"/>
              <p:nvPr/>
            </p:nvSpPr>
            <p:spPr>
              <a:xfrm>
                <a:off x="7948042" y="2118449"/>
                <a:ext cx="575733" cy="553998"/>
              </a:xfrm>
              <a:prstGeom prst="rect">
                <a:avLst/>
              </a:prstGeom>
              <a:noFill/>
            </p:spPr>
            <p:txBody>
              <a:bodyPr wrap="square" rtlCol="0" anchor="ctr">
                <a:spAutoFit/>
              </a:bodyPr>
              <a:lstStyle/>
              <a:p>
                <a:pPr algn="ctr"/>
                <a:r>
                  <a:rPr lang="en-IT" sz="3000" b="1"/>
                  <a:t>...</a:t>
                </a:r>
              </a:p>
            </p:txBody>
          </p:sp>
          <p:pic>
            <p:nvPicPr>
              <p:cNvPr id="19" name="Picture 18" descr="A graph with orange and pink lines&#10;&#10;AI-generated content may be incorrect.">
                <a:extLst>
                  <a:ext uri="{FF2B5EF4-FFF2-40B4-BE49-F238E27FC236}">
                    <a16:creationId xmlns:a16="http://schemas.microsoft.com/office/drawing/2014/main" id="{06EFA7B1-199A-57BB-1950-200179D1613C}"/>
                  </a:ext>
                </a:extLst>
              </p:cNvPr>
              <p:cNvPicPr>
                <a:picLocks noChangeAspect="1"/>
              </p:cNvPicPr>
              <p:nvPr/>
            </p:nvPicPr>
            <p:blipFill>
              <a:blip r:embed="rId9"/>
              <a:stretch>
                <a:fillRect/>
              </a:stretch>
            </p:blipFill>
            <p:spPr>
              <a:xfrm>
                <a:off x="4345600" y="1313280"/>
                <a:ext cx="3500000" cy="2160000"/>
              </a:xfrm>
              <a:prstGeom prst="rect">
                <a:avLst/>
              </a:prstGeom>
            </p:spPr>
          </p:pic>
        </p:grpSp>
      </p:grpSp>
    </p:spTree>
    <p:extLst>
      <p:ext uri="{BB962C8B-B14F-4D97-AF65-F5344CB8AC3E}">
        <p14:creationId xmlns:p14="http://schemas.microsoft.com/office/powerpoint/2010/main" val="225604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13CB9BD7-FF16-EEBD-DF34-84CDB5836346}"/>
              </a:ext>
            </a:extLst>
          </p:cNvPr>
          <p:cNvSpPr txBox="1">
            <a:spLocks noGrp="1" noChangeAspect="1" noChangeArrowheads="1"/>
          </p:cNvSpPr>
          <p:nvPr>
            <p:ph type="title"/>
          </p:nvPr>
        </p:nvSpPr>
        <p:spPr bwMode="auto">
          <a:xfrm>
            <a:off x="104774" y="90488"/>
            <a:ext cx="748920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Trace and density plots (Auto-Regressive Model)</a:t>
            </a:r>
          </a:p>
        </p:txBody>
      </p:sp>
      <p:sp>
        <p:nvSpPr>
          <p:cNvPr id="2" name="CasellaDiTesto 1">
            <a:extLst>
              <a:ext uri="{FF2B5EF4-FFF2-40B4-BE49-F238E27FC236}">
                <a16:creationId xmlns:a16="http://schemas.microsoft.com/office/drawing/2014/main" id="{463D360A-E8BC-4267-DFB7-245D63C55CED}"/>
              </a:ext>
            </a:extLst>
          </p:cNvPr>
          <p:cNvSpPr txBox="1"/>
          <p:nvPr/>
        </p:nvSpPr>
        <p:spPr>
          <a:xfrm>
            <a:off x="178128" y="1063256"/>
            <a:ext cx="1329210" cy="369332"/>
          </a:xfrm>
          <a:prstGeom prst="rect">
            <a:avLst/>
          </a:prstGeom>
          <a:noFill/>
        </p:spPr>
        <p:txBody>
          <a:bodyPr wrap="none" rtlCol="0">
            <a:spAutoFit/>
          </a:bodyPr>
          <a:lstStyle/>
          <a:p>
            <a:r>
              <a:rPr lang="it-IT"/>
              <a:t>GDP – AR(9)</a:t>
            </a:r>
          </a:p>
        </p:txBody>
      </p:sp>
      <p:sp>
        <p:nvSpPr>
          <p:cNvPr id="5" name="CasellaDiTesto 4">
            <a:extLst>
              <a:ext uri="{FF2B5EF4-FFF2-40B4-BE49-F238E27FC236}">
                <a16:creationId xmlns:a16="http://schemas.microsoft.com/office/drawing/2014/main" id="{33F56ADC-887F-6CB8-4221-B2B9E81D2F5B}"/>
              </a:ext>
            </a:extLst>
          </p:cNvPr>
          <p:cNvSpPr txBox="1"/>
          <p:nvPr/>
        </p:nvSpPr>
        <p:spPr>
          <a:xfrm>
            <a:off x="231829" y="3607212"/>
            <a:ext cx="1221809" cy="369332"/>
          </a:xfrm>
          <a:prstGeom prst="rect">
            <a:avLst/>
          </a:prstGeom>
          <a:noFill/>
        </p:spPr>
        <p:txBody>
          <a:bodyPr wrap="none" rtlCol="0">
            <a:spAutoFit/>
          </a:bodyPr>
          <a:lstStyle/>
          <a:p>
            <a:r>
              <a:rPr lang="it-IT"/>
              <a:t>CPI – AR(9)</a:t>
            </a:r>
          </a:p>
        </p:txBody>
      </p:sp>
      <p:pic>
        <p:nvPicPr>
          <p:cNvPr id="10" name="Immagine 9" descr="Immagine che contiene testo, schermata, diagramma, Carattere&#10;&#10;Descrizione generata automaticamente">
            <a:extLst>
              <a:ext uri="{FF2B5EF4-FFF2-40B4-BE49-F238E27FC236}">
                <a16:creationId xmlns:a16="http://schemas.microsoft.com/office/drawing/2014/main" id="{CB9F8CDA-2737-7D82-09D3-979EC01D6044}"/>
              </a:ext>
            </a:extLst>
          </p:cNvPr>
          <p:cNvPicPr>
            <a:picLocks noChangeAspect="1"/>
          </p:cNvPicPr>
          <p:nvPr/>
        </p:nvPicPr>
        <p:blipFill>
          <a:blip r:embed="rId2"/>
          <a:stretch>
            <a:fillRect/>
          </a:stretch>
        </p:blipFill>
        <p:spPr>
          <a:xfrm>
            <a:off x="544054" y="1432588"/>
            <a:ext cx="2947038" cy="2105027"/>
          </a:xfrm>
          <a:prstGeom prst="rect">
            <a:avLst/>
          </a:prstGeom>
        </p:spPr>
      </p:pic>
      <p:pic>
        <p:nvPicPr>
          <p:cNvPr id="11" name="Immagine 10">
            <a:extLst>
              <a:ext uri="{FF2B5EF4-FFF2-40B4-BE49-F238E27FC236}">
                <a16:creationId xmlns:a16="http://schemas.microsoft.com/office/drawing/2014/main" id="{FA4C0B61-8D85-A4D0-301C-7F5FB22F7F9A}"/>
              </a:ext>
            </a:extLst>
          </p:cNvPr>
          <p:cNvPicPr>
            <a:picLocks noChangeAspect="1"/>
          </p:cNvPicPr>
          <p:nvPr/>
        </p:nvPicPr>
        <p:blipFill>
          <a:blip r:embed="rId3"/>
          <a:stretch>
            <a:fillRect/>
          </a:stretch>
        </p:blipFill>
        <p:spPr>
          <a:xfrm>
            <a:off x="4257343" y="1432588"/>
            <a:ext cx="3202364" cy="2287403"/>
          </a:xfrm>
          <a:prstGeom prst="rect">
            <a:avLst/>
          </a:prstGeom>
        </p:spPr>
      </p:pic>
      <p:pic>
        <p:nvPicPr>
          <p:cNvPr id="12" name="Immagine 11">
            <a:extLst>
              <a:ext uri="{FF2B5EF4-FFF2-40B4-BE49-F238E27FC236}">
                <a16:creationId xmlns:a16="http://schemas.microsoft.com/office/drawing/2014/main" id="{914E857F-C7AF-43AC-015F-0C6733E4B88B}"/>
              </a:ext>
            </a:extLst>
          </p:cNvPr>
          <p:cNvPicPr>
            <a:picLocks noChangeAspect="1"/>
          </p:cNvPicPr>
          <p:nvPr/>
        </p:nvPicPr>
        <p:blipFill>
          <a:blip r:embed="rId4"/>
          <a:stretch>
            <a:fillRect/>
          </a:stretch>
        </p:blipFill>
        <p:spPr>
          <a:xfrm>
            <a:off x="8236445" y="1432588"/>
            <a:ext cx="3202364" cy="2287403"/>
          </a:xfrm>
          <a:prstGeom prst="rect">
            <a:avLst/>
          </a:prstGeom>
        </p:spPr>
      </p:pic>
      <p:pic>
        <p:nvPicPr>
          <p:cNvPr id="13" name="Immagine 12">
            <a:extLst>
              <a:ext uri="{FF2B5EF4-FFF2-40B4-BE49-F238E27FC236}">
                <a16:creationId xmlns:a16="http://schemas.microsoft.com/office/drawing/2014/main" id="{E1FAB69A-6353-AF77-2317-592E7DC51B42}"/>
              </a:ext>
            </a:extLst>
          </p:cNvPr>
          <p:cNvPicPr>
            <a:picLocks noChangeAspect="1"/>
          </p:cNvPicPr>
          <p:nvPr/>
        </p:nvPicPr>
        <p:blipFill>
          <a:blip r:embed="rId5"/>
          <a:stretch>
            <a:fillRect/>
          </a:stretch>
        </p:blipFill>
        <p:spPr>
          <a:xfrm>
            <a:off x="544054" y="4046141"/>
            <a:ext cx="2844189" cy="2031564"/>
          </a:xfrm>
          <a:prstGeom prst="rect">
            <a:avLst/>
          </a:prstGeom>
        </p:spPr>
      </p:pic>
      <p:pic>
        <p:nvPicPr>
          <p:cNvPr id="14" name="Immagine 13">
            <a:extLst>
              <a:ext uri="{FF2B5EF4-FFF2-40B4-BE49-F238E27FC236}">
                <a16:creationId xmlns:a16="http://schemas.microsoft.com/office/drawing/2014/main" id="{59C5A887-2E54-025A-7B26-A3C91B05CDCC}"/>
              </a:ext>
            </a:extLst>
          </p:cNvPr>
          <p:cNvPicPr>
            <a:picLocks noChangeAspect="1"/>
          </p:cNvPicPr>
          <p:nvPr/>
        </p:nvPicPr>
        <p:blipFill>
          <a:blip r:embed="rId6"/>
          <a:stretch>
            <a:fillRect/>
          </a:stretch>
        </p:blipFill>
        <p:spPr>
          <a:xfrm>
            <a:off x="8236445" y="3900129"/>
            <a:ext cx="3112821" cy="2223444"/>
          </a:xfrm>
          <a:prstGeom prst="rect">
            <a:avLst/>
          </a:prstGeom>
        </p:spPr>
      </p:pic>
      <p:pic>
        <p:nvPicPr>
          <p:cNvPr id="15" name="Immagine 14">
            <a:extLst>
              <a:ext uri="{FF2B5EF4-FFF2-40B4-BE49-F238E27FC236}">
                <a16:creationId xmlns:a16="http://schemas.microsoft.com/office/drawing/2014/main" id="{2A6C9E9E-21EC-13BB-E0EA-3962B0048E82}"/>
              </a:ext>
            </a:extLst>
          </p:cNvPr>
          <p:cNvPicPr>
            <a:picLocks noChangeAspect="1"/>
          </p:cNvPicPr>
          <p:nvPr/>
        </p:nvPicPr>
        <p:blipFill>
          <a:blip r:embed="rId7"/>
          <a:stretch>
            <a:fillRect/>
          </a:stretch>
        </p:blipFill>
        <p:spPr>
          <a:xfrm>
            <a:off x="4257343" y="3924866"/>
            <a:ext cx="3023277" cy="2159484"/>
          </a:xfrm>
          <a:prstGeom prst="rect">
            <a:avLst/>
          </a:prstGeom>
        </p:spPr>
      </p:pic>
    </p:spTree>
    <p:extLst>
      <p:ext uri="{BB962C8B-B14F-4D97-AF65-F5344CB8AC3E}">
        <p14:creationId xmlns:p14="http://schemas.microsoft.com/office/powerpoint/2010/main" val="1503310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BE73D4-A705-8C7C-34E3-576C7E86BAEE}"/>
              </a:ext>
            </a:extLst>
          </p:cNvPr>
          <p:cNvSpPr>
            <a:spLocks noGrp="1"/>
          </p:cNvSpPr>
          <p:nvPr>
            <p:ph type="title"/>
          </p:nvPr>
        </p:nvSpPr>
        <p:spPr/>
        <p:txBody>
          <a:bodyPr>
            <a:normAutofit fontScale="90000"/>
          </a:bodyPr>
          <a:lstStyle/>
          <a:p>
            <a:r>
              <a:rPr lang="en-GB" b="0" i="0" noProof="0"/>
              <a:t>Trace and density plots (Moving Average Model)</a:t>
            </a:r>
            <a:endParaRPr lang="en-GB" noProof="0"/>
          </a:p>
        </p:txBody>
      </p:sp>
      <p:sp>
        <p:nvSpPr>
          <p:cNvPr id="3" name="CasellaDiTesto 2">
            <a:extLst>
              <a:ext uri="{FF2B5EF4-FFF2-40B4-BE49-F238E27FC236}">
                <a16:creationId xmlns:a16="http://schemas.microsoft.com/office/drawing/2014/main" id="{2450AB0B-967B-7ABB-30CA-E7CF6CDC4F6E}"/>
              </a:ext>
            </a:extLst>
          </p:cNvPr>
          <p:cNvSpPr txBox="1"/>
          <p:nvPr/>
        </p:nvSpPr>
        <p:spPr>
          <a:xfrm>
            <a:off x="203274" y="1063256"/>
            <a:ext cx="1464888" cy="369332"/>
          </a:xfrm>
          <a:prstGeom prst="rect">
            <a:avLst/>
          </a:prstGeom>
          <a:noFill/>
        </p:spPr>
        <p:txBody>
          <a:bodyPr wrap="square" rtlCol="0">
            <a:spAutoFit/>
          </a:bodyPr>
          <a:lstStyle/>
          <a:p>
            <a:r>
              <a:rPr lang="it-IT"/>
              <a:t>GDP – MA(3)</a:t>
            </a:r>
          </a:p>
        </p:txBody>
      </p:sp>
      <p:pic>
        <p:nvPicPr>
          <p:cNvPr id="4" name="Immagine 3">
            <a:extLst>
              <a:ext uri="{FF2B5EF4-FFF2-40B4-BE49-F238E27FC236}">
                <a16:creationId xmlns:a16="http://schemas.microsoft.com/office/drawing/2014/main" id="{2C5B31F7-88E0-4C18-F509-E4774DF8E4EE}"/>
              </a:ext>
            </a:extLst>
          </p:cNvPr>
          <p:cNvPicPr>
            <a:picLocks noChangeAspect="1"/>
          </p:cNvPicPr>
          <p:nvPr/>
        </p:nvPicPr>
        <p:blipFill>
          <a:blip r:embed="rId2"/>
          <a:stretch>
            <a:fillRect/>
          </a:stretch>
        </p:blipFill>
        <p:spPr>
          <a:xfrm>
            <a:off x="379957" y="1494774"/>
            <a:ext cx="2882823" cy="2059159"/>
          </a:xfrm>
          <a:prstGeom prst="rect">
            <a:avLst/>
          </a:prstGeom>
        </p:spPr>
      </p:pic>
      <p:pic>
        <p:nvPicPr>
          <p:cNvPr id="5" name="Immagine 4">
            <a:extLst>
              <a:ext uri="{FF2B5EF4-FFF2-40B4-BE49-F238E27FC236}">
                <a16:creationId xmlns:a16="http://schemas.microsoft.com/office/drawing/2014/main" id="{39DA960B-51FB-8AB0-663F-9509DEBE6440}"/>
              </a:ext>
            </a:extLst>
          </p:cNvPr>
          <p:cNvPicPr>
            <a:picLocks noChangeAspect="1"/>
          </p:cNvPicPr>
          <p:nvPr/>
        </p:nvPicPr>
        <p:blipFill>
          <a:blip r:embed="rId3"/>
          <a:stretch>
            <a:fillRect/>
          </a:stretch>
        </p:blipFill>
        <p:spPr>
          <a:xfrm>
            <a:off x="4201075" y="1432589"/>
            <a:ext cx="2926369" cy="2090264"/>
          </a:xfrm>
          <a:prstGeom prst="rect">
            <a:avLst/>
          </a:prstGeom>
        </p:spPr>
      </p:pic>
      <p:pic>
        <p:nvPicPr>
          <p:cNvPr id="6" name="Immagine 5">
            <a:extLst>
              <a:ext uri="{FF2B5EF4-FFF2-40B4-BE49-F238E27FC236}">
                <a16:creationId xmlns:a16="http://schemas.microsoft.com/office/drawing/2014/main" id="{C7CC95F8-14AE-1926-A30D-7695228AC8E8}"/>
              </a:ext>
            </a:extLst>
          </p:cNvPr>
          <p:cNvPicPr>
            <a:picLocks noChangeAspect="1"/>
          </p:cNvPicPr>
          <p:nvPr/>
        </p:nvPicPr>
        <p:blipFill>
          <a:blip r:embed="rId4"/>
          <a:stretch>
            <a:fillRect/>
          </a:stretch>
        </p:blipFill>
        <p:spPr>
          <a:xfrm>
            <a:off x="8222439" y="1432588"/>
            <a:ext cx="2926369" cy="2090263"/>
          </a:xfrm>
          <a:prstGeom prst="rect">
            <a:avLst/>
          </a:prstGeom>
        </p:spPr>
      </p:pic>
      <p:sp>
        <p:nvSpPr>
          <p:cNvPr id="7" name="CasellaDiTesto 6">
            <a:extLst>
              <a:ext uri="{FF2B5EF4-FFF2-40B4-BE49-F238E27FC236}">
                <a16:creationId xmlns:a16="http://schemas.microsoft.com/office/drawing/2014/main" id="{46D5FDCA-C27E-D9FC-5CFB-96B8F7B01AA2}"/>
              </a:ext>
            </a:extLst>
          </p:cNvPr>
          <p:cNvSpPr txBox="1"/>
          <p:nvPr/>
        </p:nvSpPr>
        <p:spPr>
          <a:xfrm>
            <a:off x="203274" y="3653124"/>
            <a:ext cx="1712023" cy="369332"/>
          </a:xfrm>
          <a:prstGeom prst="rect">
            <a:avLst/>
          </a:prstGeom>
          <a:noFill/>
        </p:spPr>
        <p:txBody>
          <a:bodyPr wrap="square" rtlCol="0">
            <a:spAutoFit/>
          </a:bodyPr>
          <a:lstStyle/>
          <a:p>
            <a:r>
              <a:rPr lang="it-IT"/>
              <a:t>CPI – MA(4)</a:t>
            </a:r>
          </a:p>
        </p:txBody>
      </p:sp>
      <p:pic>
        <p:nvPicPr>
          <p:cNvPr id="8" name="Immagine 7">
            <a:extLst>
              <a:ext uri="{FF2B5EF4-FFF2-40B4-BE49-F238E27FC236}">
                <a16:creationId xmlns:a16="http://schemas.microsoft.com/office/drawing/2014/main" id="{A20015B2-7CED-8403-DDBD-60ED4D84CCAE}"/>
              </a:ext>
            </a:extLst>
          </p:cNvPr>
          <p:cNvPicPr>
            <a:picLocks noChangeAspect="1"/>
          </p:cNvPicPr>
          <p:nvPr/>
        </p:nvPicPr>
        <p:blipFill>
          <a:blip r:embed="rId5"/>
          <a:stretch>
            <a:fillRect/>
          </a:stretch>
        </p:blipFill>
        <p:spPr>
          <a:xfrm>
            <a:off x="4201075" y="4004851"/>
            <a:ext cx="3062601" cy="2187572"/>
          </a:xfrm>
          <a:prstGeom prst="rect">
            <a:avLst/>
          </a:prstGeom>
        </p:spPr>
      </p:pic>
      <p:pic>
        <p:nvPicPr>
          <p:cNvPr id="9" name="Immagine 8">
            <a:extLst>
              <a:ext uri="{FF2B5EF4-FFF2-40B4-BE49-F238E27FC236}">
                <a16:creationId xmlns:a16="http://schemas.microsoft.com/office/drawing/2014/main" id="{98459844-4287-43C4-7871-49C844537AB4}"/>
              </a:ext>
            </a:extLst>
          </p:cNvPr>
          <p:cNvPicPr>
            <a:picLocks noChangeAspect="1"/>
          </p:cNvPicPr>
          <p:nvPr/>
        </p:nvPicPr>
        <p:blipFill>
          <a:blip r:embed="rId6"/>
          <a:stretch>
            <a:fillRect/>
          </a:stretch>
        </p:blipFill>
        <p:spPr>
          <a:xfrm>
            <a:off x="8222439" y="3837790"/>
            <a:ext cx="3293291" cy="2352350"/>
          </a:xfrm>
          <a:prstGeom prst="rect">
            <a:avLst/>
          </a:prstGeom>
        </p:spPr>
      </p:pic>
      <p:pic>
        <p:nvPicPr>
          <p:cNvPr id="10" name="Immagine 9">
            <a:extLst>
              <a:ext uri="{FF2B5EF4-FFF2-40B4-BE49-F238E27FC236}">
                <a16:creationId xmlns:a16="http://schemas.microsoft.com/office/drawing/2014/main" id="{BDC63613-8A7F-1066-962A-7B735A750893}"/>
              </a:ext>
            </a:extLst>
          </p:cNvPr>
          <p:cNvPicPr>
            <a:picLocks noChangeAspect="1"/>
          </p:cNvPicPr>
          <p:nvPr/>
        </p:nvPicPr>
        <p:blipFill>
          <a:blip r:embed="rId7"/>
          <a:stretch>
            <a:fillRect/>
          </a:stretch>
        </p:blipFill>
        <p:spPr>
          <a:xfrm>
            <a:off x="379957" y="4069058"/>
            <a:ext cx="2882823" cy="2059159"/>
          </a:xfrm>
          <a:prstGeom prst="rect">
            <a:avLst/>
          </a:prstGeom>
        </p:spPr>
      </p:pic>
    </p:spTree>
    <p:extLst>
      <p:ext uri="{BB962C8B-B14F-4D97-AF65-F5344CB8AC3E}">
        <p14:creationId xmlns:p14="http://schemas.microsoft.com/office/powerpoint/2010/main" val="283318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4731BA-88CE-ED48-665C-4E805C87AA14}"/>
              </a:ext>
            </a:extLst>
          </p:cNvPr>
          <p:cNvSpPr>
            <a:spLocks noGrp="1"/>
          </p:cNvSpPr>
          <p:nvPr>
            <p:ph type="title"/>
          </p:nvPr>
        </p:nvSpPr>
        <p:spPr/>
        <p:txBody>
          <a:bodyPr>
            <a:normAutofit/>
          </a:bodyPr>
          <a:lstStyle/>
          <a:p>
            <a:r>
              <a:rPr lang="en-GB" b="0" i="0" noProof="0"/>
              <a:t>Trace and density plots (ARMA Model)</a:t>
            </a:r>
            <a:endParaRPr lang="en-GB" noProof="0"/>
          </a:p>
        </p:txBody>
      </p:sp>
      <p:sp>
        <p:nvSpPr>
          <p:cNvPr id="3" name="CasellaDiTesto 2">
            <a:extLst>
              <a:ext uri="{FF2B5EF4-FFF2-40B4-BE49-F238E27FC236}">
                <a16:creationId xmlns:a16="http://schemas.microsoft.com/office/drawing/2014/main" id="{D8D33F5D-4F51-C578-D11B-3EE235947C42}"/>
              </a:ext>
            </a:extLst>
          </p:cNvPr>
          <p:cNvSpPr txBox="1"/>
          <p:nvPr/>
        </p:nvSpPr>
        <p:spPr>
          <a:xfrm>
            <a:off x="203274" y="1063256"/>
            <a:ext cx="1902617" cy="369332"/>
          </a:xfrm>
          <a:prstGeom prst="rect">
            <a:avLst/>
          </a:prstGeom>
          <a:noFill/>
        </p:spPr>
        <p:txBody>
          <a:bodyPr wrap="square" rtlCol="0">
            <a:spAutoFit/>
          </a:bodyPr>
          <a:lstStyle/>
          <a:p>
            <a:r>
              <a:rPr lang="it-IT"/>
              <a:t>GDP – ARMA(2,3)</a:t>
            </a:r>
          </a:p>
        </p:txBody>
      </p:sp>
      <p:pic>
        <p:nvPicPr>
          <p:cNvPr id="4" name="Immagine 3">
            <a:extLst>
              <a:ext uri="{FF2B5EF4-FFF2-40B4-BE49-F238E27FC236}">
                <a16:creationId xmlns:a16="http://schemas.microsoft.com/office/drawing/2014/main" id="{1AA82583-DEB1-8E8C-958A-313921B726C9}"/>
              </a:ext>
            </a:extLst>
          </p:cNvPr>
          <p:cNvPicPr>
            <a:picLocks noChangeAspect="1"/>
          </p:cNvPicPr>
          <p:nvPr/>
        </p:nvPicPr>
        <p:blipFill>
          <a:blip r:embed="rId2"/>
          <a:stretch>
            <a:fillRect/>
          </a:stretch>
        </p:blipFill>
        <p:spPr>
          <a:xfrm>
            <a:off x="258420" y="1435973"/>
            <a:ext cx="3007866" cy="2148476"/>
          </a:xfrm>
          <a:prstGeom prst="rect">
            <a:avLst/>
          </a:prstGeom>
        </p:spPr>
      </p:pic>
      <p:pic>
        <p:nvPicPr>
          <p:cNvPr id="5" name="Immagine 4">
            <a:extLst>
              <a:ext uri="{FF2B5EF4-FFF2-40B4-BE49-F238E27FC236}">
                <a16:creationId xmlns:a16="http://schemas.microsoft.com/office/drawing/2014/main" id="{72E2FCA5-7E17-540F-30C3-67909C1A3EAF}"/>
              </a:ext>
            </a:extLst>
          </p:cNvPr>
          <p:cNvPicPr>
            <a:picLocks noChangeAspect="1"/>
          </p:cNvPicPr>
          <p:nvPr/>
        </p:nvPicPr>
        <p:blipFill>
          <a:blip r:embed="rId3"/>
          <a:stretch>
            <a:fillRect/>
          </a:stretch>
        </p:blipFill>
        <p:spPr>
          <a:xfrm>
            <a:off x="3820874" y="1432588"/>
            <a:ext cx="3184856" cy="2274897"/>
          </a:xfrm>
          <a:prstGeom prst="rect">
            <a:avLst/>
          </a:prstGeom>
        </p:spPr>
      </p:pic>
      <p:pic>
        <p:nvPicPr>
          <p:cNvPr id="6" name="Immagine 5">
            <a:extLst>
              <a:ext uri="{FF2B5EF4-FFF2-40B4-BE49-F238E27FC236}">
                <a16:creationId xmlns:a16="http://schemas.microsoft.com/office/drawing/2014/main" id="{9160B485-2D4C-914B-3150-2C3248BAFD97}"/>
              </a:ext>
            </a:extLst>
          </p:cNvPr>
          <p:cNvPicPr>
            <a:picLocks noChangeAspect="1"/>
          </p:cNvPicPr>
          <p:nvPr/>
        </p:nvPicPr>
        <p:blipFill>
          <a:blip r:embed="rId4"/>
          <a:stretch>
            <a:fillRect/>
          </a:stretch>
        </p:blipFill>
        <p:spPr>
          <a:xfrm>
            <a:off x="7984592" y="1388112"/>
            <a:ext cx="3184856" cy="2274897"/>
          </a:xfrm>
          <a:prstGeom prst="rect">
            <a:avLst/>
          </a:prstGeom>
        </p:spPr>
      </p:pic>
      <p:sp>
        <p:nvSpPr>
          <p:cNvPr id="7" name="CasellaDiTesto 6">
            <a:extLst>
              <a:ext uri="{FF2B5EF4-FFF2-40B4-BE49-F238E27FC236}">
                <a16:creationId xmlns:a16="http://schemas.microsoft.com/office/drawing/2014/main" id="{5EECD82B-1DC9-F7F2-0485-F02978980DB3}"/>
              </a:ext>
            </a:extLst>
          </p:cNvPr>
          <p:cNvSpPr txBox="1"/>
          <p:nvPr/>
        </p:nvSpPr>
        <p:spPr>
          <a:xfrm>
            <a:off x="203274" y="3671207"/>
            <a:ext cx="1902617" cy="369332"/>
          </a:xfrm>
          <a:prstGeom prst="rect">
            <a:avLst/>
          </a:prstGeom>
          <a:noFill/>
        </p:spPr>
        <p:txBody>
          <a:bodyPr wrap="square" rtlCol="0">
            <a:spAutoFit/>
          </a:bodyPr>
          <a:lstStyle/>
          <a:p>
            <a:r>
              <a:rPr lang="it-IT"/>
              <a:t>CPI – ARMA(3,3)</a:t>
            </a:r>
          </a:p>
        </p:txBody>
      </p:sp>
      <p:pic>
        <p:nvPicPr>
          <p:cNvPr id="8" name="Immagine 7">
            <a:extLst>
              <a:ext uri="{FF2B5EF4-FFF2-40B4-BE49-F238E27FC236}">
                <a16:creationId xmlns:a16="http://schemas.microsoft.com/office/drawing/2014/main" id="{6A565486-E7BB-CABA-A474-20085BF9EEFA}"/>
              </a:ext>
            </a:extLst>
          </p:cNvPr>
          <p:cNvPicPr>
            <a:picLocks noChangeAspect="1"/>
          </p:cNvPicPr>
          <p:nvPr/>
        </p:nvPicPr>
        <p:blipFill>
          <a:blip r:embed="rId5"/>
          <a:stretch>
            <a:fillRect/>
          </a:stretch>
        </p:blipFill>
        <p:spPr>
          <a:xfrm>
            <a:off x="258420" y="4127297"/>
            <a:ext cx="2756184" cy="1968703"/>
          </a:xfrm>
          <a:prstGeom prst="rect">
            <a:avLst/>
          </a:prstGeom>
        </p:spPr>
      </p:pic>
      <p:pic>
        <p:nvPicPr>
          <p:cNvPr id="9" name="Immagine 8">
            <a:extLst>
              <a:ext uri="{FF2B5EF4-FFF2-40B4-BE49-F238E27FC236}">
                <a16:creationId xmlns:a16="http://schemas.microsoft.com/office/drawing/2014/main" id="{F398F0A2-10F0-F777-4D31-650C8B78700D}"/>
              </a:ext>
            </a:extLst>
          </p:cNvPr>
          <p:cNvPicPr>
            <a:picLocks noChangeAspect="1"/>
          </p:cNvPicPr>
          <p:nvPr/>
        </p:nvPicPr>
        <p:blipFill>
          <a:blip r:embed="rId6"/>
          <a:stretch>
            <a:fillRect/>
          </a:stretch>
        </p:blipFill>
        <p:spPr>
          <a:xfrm>
            <a:off x="3820874" y="4121728"/>
            <a:ext cx="2756186" cy="1968704"/>
          </a:xfrm>
          <a:prstGeom prst="rect">
            <a:avLst/>
          </a:prstGeom>
        </p:spPr>
      </p:pic>
      <p:pic>
        <p:nvPicPr>
          <p:cNvPr id="10" name="Immagine 9">
            <a:extLst>
              <a:ext uri="{FF2B5EF4-FFF2-40B4-BE49-F238E27FC236}">
                <a16:creationId xmlns:a16="http://schemas.microsoft.com/office/drawing/2014/main" id="{4436C895-DFA2-81C9-2B4A-C991C0CC4C4D}"/>
              </a:ext>
            </a:extLst>
          </p:cNvPr>
          <p:cNvPicPr>
            <a:picLocks noChangeAspect="1"/>
          </p:cNvPicPr>
          <p:nvPr/>
        </p:nvPicPr>
        <p:blipFill>
          <a:blip r:embed="rId7"/>
          <a:stretch>
            <a:fillRect/>
          </a:stretch>
        </p:blipFill>
        <p:spPr>
          <a:xfrm>
            <a:off x="8050863" y="4121729"/>
            <a:ext cx="2756184" cy="1968703"/>
          </a:xfrm>
          <a:prstGeom prst="rect">
            <a:avLst/>
          </a:prstGeom>
        </p:spPr>
      </p:pic>
    </p:spTree>
    <p:extLst>
      <p:ext uri="{BB962C8B-B14F-4D97-AF65-F5344CB8AC3E}">
        <p14:creationId xmlns:p14="http://schemas.microsoft.com/office/powerpoint/2010/main" val="2042425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2">
            <a:extLst>
              <a:ext uri="{FF2B5EF4-FFF2-40B4-BE49-F238E27FC236}">
                <a16:creationId xmlns:a16="http://schemas.microsoft.com/office/drawing/2014/main" id="{559AEFD6-FE95-E4F3-52AC-F8BFDE5997E9}"/>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Metrics for assessing fitted models - GDP</a:t>
            </a:r>
          </a:p>
        </p:txBody>
      </p:sp>
      <p:pic>
        <p:nvPicPr>
          <p:cNvPr id="7" name="Immagine 6">
            <a:extLst>
              <a:ext uri="{FF2B5EF4-FFF2-40B4-BE49-F238E27FC236}">
                <a16:creationId xmlns:a16="http://schemas.microsoft.com/office/drawing/2014/main" id="{0A484F73-906A-F94A-2DB8-F65B15F5B868}"/>
              </a:ext>
            </a:extLst>
          </p:cNvPr>
          <p:cNvPicPr>
            <a:picLocks noChangeAspect="1"/>
          </p:cNvPicPr>
          <p:nvPr/>
        </p:nvPicPr>
        <p:blipFill>
          <a:blip r:embed="rId2"/>
          <a:stretch>
            <a:fillRect/>
          </a:stretch>
        </p:blipFill>
        <p:spPr>
          <a:xfrm>
            <a:off x="425668" y="1884640"/>
            <a:ext cx="5670332" cy="362488"/>
          </a:xfrm>
          <a:prstGeom prst="rect">
            <a:avLst/>
          </a:prstGeom>
        </p:spPr>
      </p:pic>
      <p:pic>
        <p:nvPicPr>
          <p:cNvPr id="9" name="Immagine 8">
            <a:extLst>
              <a:ext uri="{FF2B5EF4-FFF2-40B4-BE49-F238E27FC236}">
                <a16:creationId xmlns:a16="http://schemas.microsoft.com/office/drawing/2014/main" id="{42DC1D02-272A-4ACE-739E-E7F788638731}"/>
              </a:ext>
            </a:extLst>
          </p:cNvPr>
          <p:cNvPicPr>
            <a:picLocks noChangeAspect="1"/>
          </p:cNvPicPr>
          <p:nvPr/>
        </p:nvPicPr>
        <p:blipFill>
          <a:blip r:embed="rId3"/>
          <a:stretch>
            <a:fillRect/>
          </a:stretch>
        </p:blipFill>
        <p:spPr>
          <a:xfrm>
            <a:off x="520261" y="2308397"/>
            <a:ext cx="5394435" cy="2806391"/>
          </a:xfrm>
          <a:prstGeom prst="rect">
            <a:avLst/>
          </a:prstGeom>
        </p:spPr>
      </p:pic>
      <p:pic>
        <p:nvPicPr>
          <p:cNvPr id="10" name="Immagine 9">
            <a:extLst>
              <a:ext uri="{FF2B5EF4-FFF2-40B4-BE49-F238E27FC236}">
                <a16:creationId xmlns:a16="http://schemas.microsoft.com/office/drawing/2014/main" id="{612A6C3A-E65B-B8CB-18EE-85970F91F786}"/>
              </a:ext>
            </a:extLst>
          </p:cNvPr>
          <p:cNvPicPr>
            <a:picLocks noChangeAspect="1"/>
          </p:cNvPicPr>
          <p:nvPr/>
        </p:nvPicPr>
        <p:blipFill>
          <a:blip r:embed="rId2"/>
          <a:stretch>
            <a:fillRect/>
          </a:stretch>
        </p:blipFill>
        <p:spPr>
          <a:xfrm>
            <a:off x="6096000" y="1884640"/>
            <a:ext cx="5670332" cy="362488"/>
          </a:xfrm>
          <a:prstGeom prst="rect">
            <a:avLst/>
          </a:prstGeom>
        </p:spPr>
      </p:pic>
      <p:pic>
        <p:nvPicPr>
          <p:cNvPr id="12" name="Immagine 11">
            <a:extLst>
              <a:ext uri="{FF2B5EF4-FFF2-40B4-BE49-F238E27FC236}">
                <a16:creationId xmlns:a16="http://schemas.microsoft.com/office/drawing/2014/main" id="{ECA63439-B5AB-CE84-C2E5-3875E4C509C0}"/>
              </a:ext>
            </a:extLst>
          </p:cNvPr>
          <p:cNvPicPr>
            <a:picLocks noChangeAspect="1"/>
          </p:cNvPicPr>
          <p:nvPr/>
        </p:nvPicPr>
        <p:blipFill>
          <a:blip r:embed="rId4"/>
          <a:stretch>
            <a:fillRect/>
          </a:stretch>
        </p:blipFill>
        <p:spPr>
          <a:xfrm>
            <a:off x="6185720" y="2307274"/>
            <a:ext cx="5315226" cy="3322812"/>
          </a:xfrm>
          <a:prstGeom prst="rect">
            <a:avLst/>
          </a:prstGeom>
        </p:spPr>
      </p:pic>
    </p:spTree>
    <p:extLst>
      <p:ext uri="{BB962C8B-B14F-4D97-AF65-F5344CB8AC3E}">
        <p14:creationId xmlns:p14="http://schemas.microsoft.com/office/powerpoint/2010/main" val="1522911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CEADD-EF46-C17B-BF59-A686F3C08351}"/>
            </a:ext>
          </a:extLst>
        </p:cNvPr>
        <p:cNvGrpSpPr/>
        <p:nvPr/>
      </p:nvGrpSpPr>
      <p:grpSpPr>
        <a:xfrm>
          <a:off x="0" y="0"/>
          <a:ext cx="0" cy="0"/>
          <a:chOff x="0" y="0"/>
          <a:chExt cx="0" cy="0"/>
        </a:xfrm>
      </p:grpSpPr>
      <p:sp>
        <p:nvSpPr>
          <p:cNvPr id="4" name="AutoShape 12">
            <a:extLst>
              <a:ext uri="{FF2B5EF4-FFF2-40B4-BE49-F238E27FC236}">
                <a16:creationId xmlns:a16="http://schemas.microsoft.com/office/drawing/2014/main" id="{E44C3D25-697E-2463-A930-664C73592062}"/>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Metrics for assessing fitted models - CPI</a:t>
            </a:r>
          </a:p>
        </p:txBody>
      </p:sp>
      <p:pic>
        <p:nvPicPr>
          <p:cNvPr id="7" name="Immagine 6">
            <a:extLst>
              <a:ext uri="{FF2B5EF4-FFF2-40B4-BE49-F238E27FC236}">
                <a16:creationId xmlns:a16="http://schemas.microsoft.com/office/drawing/2014/main" id="{21971E09-EA14-DFBD-C5F0-3003F52A29AA}"/>
              </a:ext>
            </a:extLst>
          </p:cNvPr>
          <p:cNvPicPr>
            <a:picLocks noChangeAspect="1"/>
          </p:cNvPicPr>
          <p:nvPr/>
        </p:nvPicPr>
        <p:blipFill>
          <a:blip r:embed="rId2"/>
          <a:stretch>
            <a:fillRect/>
          </a:stretch>
        </p:blipFill>
        <p:spPr>
          <a:xfrm>
            <a:off x="425668" y="1884640"/>
            <a:ext cx="5670332" cy="362488"/>
          </a:xfrm>
          <a:prstGeom prst="rect">
            <a:avLst/>
          </a:prstGeom>
        </p:spPr>
      </p:pic>
      <p:pic>
        <p:nvPicPr>
          <p:cNvPr id="10" name="Immagine 9">
            <a:extLst>
              <a:ext uri="{FF2B5EF4-FFF2-40B4-BE49-F238E27FC236}">
                <a16:creationId xmlns:a16="http://schemas.microsoft.com/office/drawing/2014/main" id="{9080CA24-FBA8-837C-4657-EF44A35BC455}"/>
              </a:ext>
            </a:extLst>
          </p:cNvPr>
          <p:cNvPicPr>
            <a:picLocks noChangeAspect="1"/>
          </p:cNvPicPr>
          <p:nvPr/>
        </p:nvPicPr>
        <p:blipFill>
          <a:blip r:embed="rId2"/>
          <a:stretch>
            <a:fillRect/>
          </a:stretch>
        </p:blipFill>
        <p:spPr>
          <a:xfrm>
            <a:off x="6096000" y="1884640"/>
            <a:ext cx="5670332" cy="362488"/>
          </a:xfrm>
          <a:prstGeom prst="rect">
            <a:avLst/>
          </a:prstGeom>
        </p:spPr>
      </p:pic>
      <p:pic>
        <p:nvPicPr>
          <p:cNvPr id="5" name="Immagine 4" descr="Immagine che contiene testo, schermata, Carattere, numero&#10;&#10;Descrizione generata automaticamente">
            <a:extLst>
              <a:ext uri="{FF2B5EF4-FFF2-40B4-BE49-F238E27FC236}">
                <a16:creationId xmlns:a16="http://schemas.microsoft.com/office/drawing/2014/main" id="{5BAA5A2B-A97B-A89E-9DA2-D7AD421D5B32}"/>
              </a:ext>
            </a:extLst>
          </p:cNvPr>
          <p:cNvPicPr>
            <a:picLocks noChangeAspect="1"/>
          </p:cNvPicPr>
          <p:nvPr/>
        </p:nvPicPr>
        <p:blipFill>
          <a:blip r:embed="rId3"/>
          <a:stretch>
            <a:fillRect/>
          </a:stretch>
        </p:blipFill>
        <p:spPr>
          <a:xfrm>
            <a:off x="557403" y="2336338"/>
            <a:ext cx="5347007" cy="2815525"/>
          </a:xfrm>
          <a:prstGeom prst="rect">
            <a:avLst/>
          </a:prstGeom>
        </p:spPr>
      </p:pic>
      <p:pic>
        <p:nvPicPr>
          <p:cNvPr id="8" name="Immagine 7" descr="Immagine che contiene testo, schermata, Carattere, numero&#10;&#10;Descrizione generata automaticamente">
            <a:extLst>
              <a:ext uri="{FF2B5EF4-FFF2-40B4-BE49-F238E27FC236}">
                <a16:creationId xmlns:a16="http://schemas.microsoft.com/office/drawing/2014/main" id="{786DDDB2-E096-7314-24D3-96F91C93BB67}"/>
              </a:ext>
            </a:extLst>
          </p:cNvPr>
          <p:cNvPicPr>
            <a:picLocks noChangeAspect="1"/>
          </p:cNvPicPr>
          <p:nvPr/>
        </p:nvPicPr>
        <p:blipFill>
          <a:blip r:embed="rId4"/>
          <a:stretch>
            <a:fillRect/>
          </a:stretch>
        </p:blipFill>
        <p:spPr>
          <a:xfrm>
            <a:off x="6096000" y="2336338"/>
            <a:ext cx="5423577" cy="3305376"/>
          </a:xfrm>
          <a:prstGeom prst="rect">
            <a:avLst/>
          </a:prstGeom>
        </p:spPr>
      </p:pic>
    </p:spTree>
    <p:extLst>
      <p:ext uri="{BB962C8B-B14F-4D97-AF65-F5344CB8AC3E}">
        <p14:creationId xmlns:p14="http://schemas.microsoft.com/office/powerpoint/2010/main" val="159342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B4B250-0D69-8C0E-A92A-7D522E90FFF9}"/>
              </a:ext>
            </a:extLst>
          </p:cNvPr>
          <p:cNvSpPr>
            <a:spLocks noGrp="1"/>
          </p:cNvSpPr>
          <p:nvPr>
            <p:ph type="title"/>
          </p:nvPr>
        </p:nvSpPr>
        <p:spPr/>
        <p:txBody>
          <a:bodyPr/>
          <a:lstStyle/>
          <a:p>
            <a:r>
              <a:rPr lang="en-GB" b="0" i="0" noProof="0" err="1"/>
              <a:t>HeatMap</a:t>
            </a:r>
            <a:endParaRPr lang="en-GB" b="0" i="0" noProof="0"/>
          </a:p>
        </p:txBody>
      </p:sp>
      <p:sp>
        <p:nvSpPr>
          <p:cNvPr id="5" name="AutoShape 4">
            <a:extLst>
              <a:ext uri="{FF2B5EF4-FFF2-40B4-BE49-F238E27FC236}">
                <a16:creationId xmlns:a16="http://schemas.microsoft.com/office/drawing/2014/main" id="{BFA8B038-55E0-ECC2-E623-597A83489F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a:p>
        </p:txBody>
      </p:sp>
      <p:pic>
        <p:nvPicPr>
          <p:cNvPr id="8" name="Immagine 7" descr="Immagine che contiene Policromia, schermata, diagramma, Rettangolo&#10;&#10;Descrizione generata automaticamente">
            <a:extLst>
              <a:ext uri="{FF2B5EF4-FFF2-40B4-BE49-F238E27FC236}">
                <a16:creationId xmlns:a16="http://schemas.microsoft.com/office/drawing/2014/main" id="{63C37EF7-1972-00EA-27B2-990DC17CF09E}"/>
              </a:ext>
            </a:extLst>
          </p:cNvPr>
          <p:cNvPicPr>
            <a:picLocks noChangeAspect="1"/>
          </p:cNvPicPr>
          <p:nvPr/>
        </p:nvPicPr>
        <p:blipFill>
          <a:blip r:embed="rId2"/>
          <a:stretch>
            <a:fillRect/>
          </a:stretch>
        </p:blipFill>
        <p:spPr>
          <a:xfrm>
            <a:off x="6248400" y="1961608"/>
            <a:ext cx="5254636" cy="3239584"/>
          </a:xfrm>
          <a:prstGeom prst="rect">
            <a:avLst/>
          </a:prstGeom>
        </p:spPr>
      </p:pic>
      <p:pic>
        <p:nvPicPr>
          <p:cNvPr id="11" name="Immagine 10" descr="Immagine che contiene schermata, Policromia, Rettangolo, quadrato&#10;&#10;Descrizione generata automaticamente">
            <a:extLst>
              <a:ext uri="{FF2B5EF4-FFF2-40B4-BE49-F238E27FC236}">
                <a16:creationId xmlns:a16="http://schemas.microsoft.com/office/drawing/2014/main" id="{1E130DC7-B221-9D14-E9F5-0EDA11725CDE}"/>
              </a:ext>
            </a:extLst>
          </p:cNvPr>
          <p:cNvPicPr>
            <a:picLocks noChangeAspect="1"/>
          </p:cNvPicPr>
          <p:nvPr/>
        </p:nvPicPr>
        <p:blipFill>
          <a:blip r:embed="rId3"/>
          <a:stretch>
            <a:fillRect/>
          </a:stretch>
        </p:blipFill>
        <p:spPr>
          <a:xfrm>
            <a:off x="688964" y="1961608"/>
            <a:ext cx="5254636" cy="3239584"/>
          </a:xfrm>
          <a:prstGeom prst="rect">
            <a:avLst/>
          </a:prstGeom>
        </p:spPr>
      </p:pic>
      <p:sp>
        <p:nvSpPr>
          <p:cNvPr id="13" name="CasellaDiTesto 12">
            <a:extLst>
              <a:ext uri="{FF2B5EF4-FFF2-40B4-BE49-F238E27FC236}">
                <a16:creationId xmlns:a16="http://schemas.microsoft.com/office/drawing/2014/main" id="{DC5F2DA9-8AFA-CF85-7EB8-8D6E1FA370EC}"/>
              </a:ext>
            </a:extLst>
          </p:cNvPr>
          <p:cNvSpPr txBox="1"/>
          <p:nvPr/>
        </p:nvSpPr>
        <p:spPr>
          <a:xfrm>
            <a:off x="1713311" y="1287476"/>
            <a:ext cx="3205942" cy="738664"/>
          </a:xfrm>
          <a:prstGeom prst="rect">
            <a:avLst/>
          </a:prstGeom>
          <a:noFill/>
        </p:spPr>
        <p:txBody>
          <a:bodyPr wrap="none" rtlCol="0">
            <a:spAutoFit/>
          </a:bodyPr>
          <a:lstStyle/>
          <a:p>
            <a:r>
              <a:rPr lang="en-GB" sz="2400" b="1" i="1" u="sng" noProof="0"/>
              <a:t>Gross Domestic Product</a:t>
            </a:r>
          </a:p>
          <a:p>
            <a:endParaRPr lang="en-GB" noProof="0"/>
          </a:p>
        </p:txBody>
      </p:sp>
      <p:sp>
        <p:nvSpPr>
          <p:cNvPr id="16" name="CasellaDiTesto 15">
            <a:extLst>
              <a:ext uri="{FF2B5EF4-FFF2-40B4-BE49-F238E27FC236}">
                <a16:creationId xmlns:a16="http://schemas.microsoft.com/office/drawing/2014/main" id="{E1774745-7B3D-8BAE-C7BE-BBDE9CD73BFB}"/>
              </a:ext>
            </a:extLst>
          </p:cNvPr>
          <p:cNvSpPr txBox="1"/>
          <p:nvPr/>
        </p:nvSpPr>
        <p:spPr>
          <a:xfrm>
            <a:off x="7386207" y="1287476"/>
            <a:ext cx="2979021" cy="738664"/>
          </a:xfrm>
          <a:prstGeom prst="rect">
            <a:avLst/>
          </a:prstGeom>
          <a:noFill/>
        </p:spPr>
        <p:txBody>
          <a:bodyPr wrap="none" rtlCol="0">
            <a:spAutoFit/>
          </a:bodyPr>
          <a:lstStyle/>
          <a:p>
            <a:r>
              <a:rPr lang="en-GB" sz="2400" b="1" i="1" u="sng" noProof="0"/>
              <a:t>Consumer Price Index</a:t>
            </a:r>
            <a:r>
              <a:rPr lang="en-GB" sz="2400" b="1" u="sng" noProof="0"/>
              <a:t> </a:t>
            </a:r>
          </a:p>
          <a:p>
            <a:endParaRPr lang="en-GB" noProof="0"/>
          </a:p>
        </p:txBody>
      </p:sp>
    </p:spTree>
    <p:extLst>
      <p:ext uri="{BB962C8B-B14F-4D97-AF65-F5344CB8AC3E}">
        <p14:creationId xmlns:p14="http://schemas.microsoft.com/office/powerpoint/2010/main" val="1267768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AutoShape 12">
                <a:extLst>
                  <a:ext uri="{FF2B5EF4-FFF2-40B4-BE49-F238E27FC236}">
                    <a16:creationId xmlns:a16="http://schemas.microsoft.com/office/drawing/2014/main" id="{0EF1C447-F1F1-0AF0-B76C-9BA4DBA263FF}"/>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Priors &amp; Likelihood – </a:t>
                </a:r>
                <a14:m>
                  <m:oMath xmlns:m="http://schemas.openxmlformats.org/officeDocument/2006/math">
                    <m:r>
                      <a:rPr lang="it-IT" b="0" i="1" noProof="0" smtClean="0">
                        <a:latin typeface="Cambria Math" panose="02040503050406030204" pitchFamily="18" charset="0"/>
                      </a:rPr>
                      <m:t>𝑉𝐴𝑅</m:t>
                    </m:r>
                    <m:r>
                      <a:rPr lang="en-GB" b="0" i="1" noProof="0" smtClean="0">
                        <a:latin typeface="Cambria Math" panose="02040503050406030204" pitchFamily="18" charset="0"/>
                      </a:rPr>
                      <m:t>(</m:t>
                    </m:r>
                    <m:r>
                      <a:rPr lang="it-IT" b="0" i="1" noProof="0" smtClean="0">
                        <a:latin typeface="Cambria Math" panose="02040503050406030204" pitchFamily="18" charset="0"/>
                      </a:rPr>
                      <m:t>𝑛</m:t>
                    </m:r>
                    <m:r>
                      <a:rPr lang="en-GB" b="0" i="1" noProof="0" smtClean="0">
                        <a:latin typeface="Cambria Math" panose="02040503050406030204" pitchFamily="18" charset="0"/>
                      </a:rPr>
                      <m:t>)</m:t>
                    </m:r>
                  </m:oMath>
                </a14:m>
                <a:endParaRPr lang="en-GB" b="0" i="0" noProof="0"/>
              </a:p>
            </p:txBody>
          </p:sp>
        </mc:Choice>
        <mc:Fallback>
          <p:sp>
            <p:nvSpPr>
              <p:cNvPr id="3" name="AutoShape 12">
                <a:extLst>
                  <a:ext uri="{FF2B5EF4-FFF2-40B4-BE49-F238E27FC236}">
                    <a16:creationId xmlns:a16="http://schemas.microsoft.com/office/drawing/2014/main" id="{0EF1C447-F1F1-0AF0-B76C-9BA4DBA263FF}"/>
                  </a:ext>
                </a:extLst>
              </p:cNvPr>
              <p:cNvSpPr txBox="1">
                <a:spLocks noGrp="1" noRot="1" noChangeAspect="1" noMove="1" noResize="1" noEditPoints="1" noAdjustHandles="1" noChangeArrowheads="1" noChangeShapeType="1" noTextEdit="1"/>
              </p:cNvSpPr>
              <p:nvPr>
                <p:ph type="title"/>
              </p:nvPr>
            </p:nvSpPr>
            <p:spPr bwMode="auto">
              <a:xfrm>
                <a:off x="104775" y="90488"/>
                <a:ext cx="6972300" cy="544512"/>
              </a:xfrm>
              <a:prstGeom prst="rect">
                <a:avLst/>
              </a:prstGeom>
              <a:blipFill>
                <a:blip r:embed="rId2"/>
                <a:stretch>
                  <a:fillRect l="-1818" t="-13953" b="-25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T">
                    <a:noFill/>
                  </a:rPr>
                  <a:t> </a:t>
                </a:r>
              </a:p>
            </p:txBody>
          </p:sp>
        </mc:Fallback>
      </mc:AlternateContent>
      <p:cxnSp>
        <p:nvCxnSpPr>
          <p:cNvPr id="4" name="Connettore diritto 6">
            <a:extLst>
              <a:ext uri="{FF2B5EF4-FFF2-40B4-BE49-F238E27FC236}">
                <a16:creationId xmlns:a16="http://schemas.microsoft.com/office/drawing/2014/main" id="{CC603041-659B-5865-3467-667F7A8238A2}"/>
              </a:ext>
            </a:extLst>
          </p:cNvPr>
          <p:cNvCxnSpPr>
            <a:cxnSpLocks/>
          </p:cNvCxnSpPr>
          <p:nvPr/>
        </p:nvCxnSpPr>
        <p:spPr>
          <a:xfrm>
            <a:off x="926404" y="3171854"/>
            <a:ext cx="639148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BFBFE56-5468-734F-E091-7DDA8D718E02}"/>
              </a:ext>
            </a:extLst>
          </p:cNvPr>
          <p:cNvSpPr txBox="1"/>
          <p:nvPr/>
        </p:nvSpPr>
        <p:spPr>
          <a:xfrm>
            <a:off x="801417" y="3319106"/>
            <a:ext cx="3507828" cy="461665"/>
          </a:xfrm>
          <a:prstGeom prst="rect">
            <a:avLst/>
          </a:prstGeom>
          <a:noFill/>
        </p:spPr>
        <p:txBody>
          <a:bodyPr wrap="square" rtlCol="0">
            <a:spAutoFit/>
          </a:bodyPr>
          <a:lstStyle/>
          <a:p>
            <a:r>
              <a:rPr lang="en-GB" sz="2400" b="1" noProof="0">
                <a:solidFill>
                  <a:srgbClr val="C00000"/>
                </a:solidFill>
                <a:latin typeface="+mj-lt"/>
              </a:rPr>
              <a:t>Predictor:</a:t>
            </a: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A5FE31F3-87B9-8C86-584A-871E84A2835F}"/>
                  </a:ext>
                </a:extLst>
              </p:cNvPr>
              <p:cNvSpPr txBox="1"/>
              <p:nvPr/>
            </p:nvSpPr>
            <p:spPr>
              <a:xfrm>
                <a:off x="1253226" y="2066464"/>
                <a:ext cx="2809936" cy="756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it-IT" i="1">
                                  <a:latin typeface="Cambria Math" panose="02040503050406030204" pitchFamily="18" charset="0"/>
                                </a:rPr>
                                <m:t>𝑦</m:t>
                              </m:r>
                            </m:e>
                            <m:sub>
                              <m:r>
                                <a:rPr lang="it-IT" i="1">
                                  <a:latin typeface="Cambria Math" panose="02040503050406030204" pitchFamily="18" charset="0"/>
                                </a:rPr>
                                <m:t>𝑡</m:t>
                              </m:r>
                            </m:sub>
                          </m:sSub>
                        </m:e>
                      </m:acc>
                      <m:r>
                        <a:rPr lang="it-IT" i="1">
                          <a:latin typeface="Cambria Math" panose="02040503050406030204" pitchFamily="18" charset="0"/>
                        </a:rPr>
                        <m:t>=</m:t>
                      </m:r>
                      <m:nary>
                        <m:naryPr>
                          <m:chr m:val="∑"/>
                          <m:ctrlPr>
                            <a:rPr lang="it-IT" i="1" smtClean="0">
                              <a:latin typeface="Cambria Math" panose="02040503050406030204" pitchFamily="18" charset="0"/>
                            </a:rPr>
                          </m:ctrlPr>
                        </m:naryPr>
                        <m:sub>
                          <m:r>
                            <m:rPr>
                              <m:brk m:alnAt="23"/>
                            </m:rPr>
                            <a:rPr lang="it-IT" b="0" i="1" smtClean="0">
                              <a:latin typeface="Cambria Math" panose="02040503050406030204" pitchFamily="18" charset="0"/>
                            </a:rPr>
                            <m:t>𝑜</m:t>
                          </m:r>
                          <m:r>
                            <a:rPr lang="it-IT" b="0" i="1" smtClean="0">
                              <a:latin typeface="Cambria Math" panose="02040503050406030204" pitchFamily="18" charset="0"/>
                            </a:rPr>
                            <m:t>=1</m:t>
                          </m:r>
                        </m:sub>
                        <m:sup>
                          <m:r>
                            <a:rPr lang="it-IT" b="0" i="1" smtClean="0">
                              <a:latin typeface="Cambria Math" panose="02040503050406030204" pitchFamily="18" charset="0"/>
                            </a:rPr>
                            <m:t>𝑛</m:t>
                          </m:r>
                        </m:sup>
                        <m:e>
                          <m:sSub>
                            <m:sSubPr>
                              <m:ctrlPr>
                                <a:rPr lang="it-IT" i="1">
                                  <a:latin typeface="Cambria Math" panose="02040503050406030204" pitchFamily="18" charset="0"/>
                                </a:rPr>
                              </m:ctrlPr>
                            </m:sSubPr>
                            <m:e>
                              <m:r>
                                <a:rPr lang="it-IT" b="1" i="1">
                                  <a:latin typeface="Cambria Math" panose="02040503050406030204" pitchFamily="18" charset="0"/>
                                </a:rPr>
                                <m:t>𝑨</m:t>
                              </m:r>
                            </m:e>
                            <m:sub>
                              <m:r>
                                <a:rPr lang="it-IT" i="1">
                                  <a:latin typeface="Cambria Math" panose="02040503050406030204" pitchFamily="18" charset="0"/>
                                </a:rPr>
                                <m:t>𝑜</m:t>
                              </m:r>
                            </m:sub>
                          </m:sSub>
                          <m:acc>
                            <m:accPr>
                              <m:chr m:val="⃑"/>
                              <m:ctrlPr>
                                <a:rPr lang="en-GB" i="1">
                                  <a:latin typeface="Cambria Math" panose="02040503050406030204" pitchFamily="18" charset="0"/>
                                </a:rPr>
                              </m:ctrlPr>
                            </m:accPr>
                            <m:e>
                              <m:r>
                                <a:rPr lang="it-IT" i="1">
                                  <a:latin typeface="Cambria Math" panose="02040503050406030204" pitchFamily="18" charset="0"/>
                                </a:rPr>
                                <m:t> </m:t>
                              </m:r>
                              <m:sSub>
                                <m:sSubPr>
                                  <m:ctrlPr>
                                    <a:rPr lang="en-GB" i="1">
                                      <a:latin typeface="Cambria Math" panose="02040503050406030204" pitchFamily="18" charset="0"/>
                                    </a:rPr>
                                  </m:ctrlPr>
                                </m:sSubPr>
                                <m:e>
                                  <m:r>
                                    <a:rPr lang="it-IT" i="1">
                                      <a:latin typeface="Cambria Math" panose="02040503050406030204" pitchFamily="18" charset="0"/>
                                    </a:rPr>
                                    <m:t>𝑦</m:t>
                                  </m:r>
                                </m:e>
                                <m:sub>
                                  <m:r>
                                    <a:rPr lang="it-IT" i="1">
                                      <a:latin typeface="Cambria Math" panose="02040503050406030204" pitchFamily="18" charset="0"/>
                                    </a:rPr>
                                    <m:t>𝑡</m:t>
                                  </m:r>
                                  <m:r>
                                    <a:rPr lang="it-IT" b="0" i="1" smtClean="0">
                                      <a:latin typeface="Cambria Math" panose="02040503050406030204" pitchFamily="18" charset="0"/>
                                    </a:rPr>
                                    <m:t>−</m:t>
                                  </m:r>
                                  <m:r>
                                    <a:rPr lang="it-IT" b="0" i="1" smtClean="0">
                                      <a:latin typeface="Cambria Math" panose="02040503050406030204" pitchFamily="18" charset="0"/>
                                    </a:rPr>
                                    <m:t>𝑜</m:t>
                                  </m:r>
                                </m:sub>
                              </m:sSub>
                            </m:e>
                          </m:acc>
                        </m:e>
                      </m:nary>
                      <m:r>
                        <m:rPr>
                          <m:nor/>
                        </m:rPr>
                        <a:rPr lang="it-IT" b="0" i="0" smtClean="0">
                          <a:latin typeface="Cambria Math" panose="02040503050406030204" pitchFamily="18" charset="0"/>
                        </a:rPr>
                        <m:t>+</m:t>
                      </m:r>
                      <m:acc>
                        <m:accPr>
                          <m:chr m:val="⃑"/>
                          <m:ctrlPr>
                            <a:rPr lang="en-GB" i="1">
                              <a:latin typeface="Cambria Math" panose="02040503050406030204" pitchFamily="18" charset="0"/>
                            </a:rPr>
                          </m:ctrlPr>
                        </m:accPr>
                        <m:e>
                          <m:r>
                            <a:rPr lang="it-IT" i="1">
                              <a:latin typeface="Cambria Math" panose="02040503050406030204" pitchFamily="18" charset="0"/>
                            </a:rPr>
                            <m:t> </m:t>
                          </m:r>
                          <m:sSub>
                            <m:sSubPr>
                              <m:ctrlPr>
                                <a:rPr lang="en-GB" i="1">
                                  <a:latin typeface="Cambria Math" panose="02040503050406030204" pitchFamily="18" charset="0"/>
                                </a:rPr>
                              </m:ctrlPr>
                            </m:sSubPr>
                            <m:e>
                              <m:r>
                                <a:rPr lang="it-IT" b="0" i="1" smtClean="0">
                                  <a:latin typeface="Cambria Math" panose="02040503050406030204" pitchFamily="18" charset="0"/>
                                </a:rPr>
                                <m:t>𝑚</m:t>
                              </m:r>
                            </m:e>
                            <m:sub>
                              <m:r>
                                <a:rPr lang="it-IT" b="0" i="1" smtClean="0">
                                  <a:latin typeface="Cambria Math" panose="02040503050406030204" pitchFamily="18" charset="0"/>
                                </a:rPr>
                                <m:t>0</m:t>
                              </m:r>
                            </m:sub>
                          </m:sSub>
                        </m:e>
                      </m:acc>
                      <m:r>
                        <a:rPr lang="it-IT" b="0" i="1" smtClean="0">
                          <a:latin typeface="Cambria Math" panose="02040503050406030204" pitchFamily="18" charset="0"/>
                        </a:rPr>
                        <m:t>+</m:t>
                      </m:r>
                      <m:acc>
                        <m:accPr>
                          <m:chr m:val="⃑"/>
                          <m:ctrlPr>
                            <a:rPr lang="en-GB" i="1">
                              <a:latin typeface="Cambria Math" panose="02040503050406030204" pitchFamily="18" charset="0"/>
                            </a:rPr>
                          </m:ctrlPr>
                        </m:accPr>
                        <m:e>
                          <m:r>
                            <a:rPr lang="it-IT" i="1">
                              <a:latin typeface="Cambria Math" panose="02040503050406030204" pitchFamily="18" charset="0"/>
                            </a:rPr>
                            <m:t> </m:t>
                          </m:r>
                          <m:sSub>
                            <m:sSubPr>
                              <m:ctrlPr>
                                <a:rPr lang="en-GB" i="1">
                                  <a:latin typeface="Cambria Math" panose="02040503050406030204" pitchFamily="18" charset="0"/>
                                </a:rPr>
                              </m:ctrlPr>
                            </m:sSubPr>
                            <m:e>
                              <m:r>
                                <a:rPr lang="it-IT" i="1" smtClean="0">
                                  <a:latin typeface="Cambria Math" panose="02040503050406030204" pitchFamily="18" charset="0"/>
                                  <a:ea typeface="Cambria Math" panose="02040503050406030204" pitchFamily="18" charset="0"/>
                                </a:rPr>
                                <m:t>𝜀</m:t>
                              </m:r>
                            </m:e>
                            <m:sub>
                              <m:r>
                                <a:rPr lang="it-IT" i="1">
                                  <a:latin typeface="Cambria Math" panose="02040503050406030204" pitchFamily="18" charset="0"/>
                                </a:rPr>
                                <m:t>𝑡</m:t>
                              </m:r>
                            </m:sub>
                          </m:sSub>
                        </m:e>
                      </m:acc>
                      <m:r>
                        <m:rPr>
                          <m:nor/>
                        </m:rPr>
                        <a:rPr lang="en-GB" smtClean="0"/>
                        <m:t>,</m:t>
                      </m:r>
                    </m:oMath>
                  </m:oMathPara>
                </a14:m>
                <a:endParaRPr lang="en-GB"/>
              </a:p>
            </p:txBody>
          </p:sp>
        </mc:Choice>
        <mc:Fallback>
          <p:sp>
            <p:nvSpPr>
              <p:cNvPr id="8" name="CasellaDiTesto 7">
                <a:extLst>
                  <a:ext uri="{FF2B5EF4-FFF2-40B4-BE49-F238E27FC236}">
                    <a16:creationId xmlns:a16="http://schemas.microsoft.com/office/drawing/2014/main" id="{A5FE31F3-87B9-8C86-584A-871E84A2835F}"/>
                  </a:ext>
                </a:extLst>
              </p:cNvPr>
              <p:cNvSpPr txBox="1">
                <a:spLocks noRot="1" noChangeAspect="1" noMove="1" noResize="1" noEditPoints="1" noAdjustHandles="1" noChangeArrowheads="1" noChangeShapeType="1" noTextEdit="1"/>
              </p:cNvSpPr>
              <p:nvPr/>
            </p:nvSpPr>
            <p:spPr>
              <a:xfrm>
                <a:off x="1253226" y="2066464"/>
                <a:ext cx="2809936" cy="756169"/>
              </a:xfrm>
              <a:prstGeom prst="rect">
                <a:avLst/>
              </a:prstGeom>
              <a:blipFill>
                <a:blip r:embed="rId3"/>
                <a:stretch>
                  <a:fillRect l="-11211" t="-116393" b="-175410"/>
                </a:stretch>
              </a:blipFill>
            </p:spPr>
            <p:txBody>
              <a:bodyPr/>
              <a:lstStyle/>
              <a:p>
                <a:r>
                  <a:rPr lang="en-IT">
                    <a:noFill/>
                  </a:rPr>
                  <a:t> </a:t>
                </a:r>
              </a:p>
            </p:txBody>
          </p:sp>
        </mc:Fallback>
      </mc:AlternateContent>
      <p:sp>
        <p:nvSpPr>
          <p:cNvPr id="11" name="CasellaDiTesto 10">
            <a:extLst>
              <a:ext uri="{FF2B5EF4-FFF2-40B4-BE49-F238E27FC236}">
                <a16:creationId xmlns:a16="http://schemas.microsoft.com/office/drawing/2014/main" id="{C9F20BC3-8BA9-3E01-C0F6-9A7609D4CA3D}"/>
              </a:ext>
            </a:extLst>
          </p:cNvPr>
          <p:cNvSpPr txBox="1"/>
          <p:nvPr/>
        </p:nvSpPr>
        <p:spPr>
          <a:xfrm>
            <a:off x="4192378" y="2316761"/>
            <a:ext cx="740774" cy="338554"/>
          </a:xfrm>
          <a:prstGeom prst="rect">
            <a:avLst/>
          </a:prstGeom>
          <a:noFill/>
        </p:spPr>
        <p:txBody>
          <a:bodyPr wrap="square" rtlCol="0">
            <a:spAutoFit/>
          </a:bodyPr>
          <a:lstStyle/>
          <a:p>
            <a:r>
              <a:rPr lang="it-IT" sz="1600">
                <a:latin typeface="+mj-lt"/>
              </a:rPr>
              <a:t>where</a:t>
            </a:r>
            <a:endParaRPr lang="en-GB" sz="1600">
              <a:latin typeface="+mj-lt"/>
            </a:endParaRPr>
          </a:p>
        </p:txBody>
      </p:sp>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F427E07F-F1C9-9050-9454-E8655CB3998E}"/>
                  </a:ext>
                </a:extLst>
              </p:cNvPr>
              <p:cNvSpPr txBox="1"/>
              <p:nvPr/>
            </p:nvSpPr>
            <p:spPr>
              <a:xfrm>
                <a:off x="4946404" y="2313592"/>
                <a:ext cx="1399229" cy="312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it-IT" i="1">
                              <a:latin typeface="Cambria Math" panose="02040503050406030204" pitchFamily="18" charset="0"/>
                            </a:rPr>
                            <m:t> </m:t>
                          </m:r>
                          <m:sSub>
                            <m:sSubPr>
                              <m:ctrlPr>
                                <a:rPr lang="en-GB"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𝜀</m:t>
                              </m:r>
                            </m:e>
                            <m:sub>
                              <m:r>
                                <a:rPr lang="it-IT" i="1">
                                  <a:latin typeface="Cambria Math" panose="02040503050406030204" pitchFamily="18" charset="0"/>
                                </a:rPr>
                                <m:t>𝑡</m:t>
                              </m:r>
                            </m:sub>
                          </m:sSub>
                        </m:e>
                      </m:acc>
                      <m:r>
                        <a:rPr lang="it-IT" b="0" i="1" smtClean="0">
                          <a:latin typeface="Cambria Math" panose="02040503050406030204" pitchFamily="18" charset="0"/>
                        </a:rPr>
                        <m:t> </m:t>
                      </m:r>
                      <m:r>
                        <a:rPr lang="it-IT"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rPr>
                        <m:t>𝒩</m:t>
                      </m:r>
                      <m:r>
                        <a:rPr lang="en-GB" i="1">
                          <a:latin typeface="Cambria Math" panose="02040503050406030204" pitchFamily="18" charset="0"/>
                        </a:rPr>
                        <m:t>(</m:t>
                      </m:r>
                      <m:acc>
                        <m:accPr>
                          <m:chr m:val="⃑"/>
                          <m:ctrlPr>
                            <a:rPr lang="en-GB" i="1">
                              <a:latin typeface="Cambria Math" panose="02040503050406030204" pitchFamily="18" charset="0"/>
                            </a:rPr>
                          </m:ctrlPr>
                        </m:accPr>
                        <m:e>
                          <m:r>
                            <a:rPr lang="it-IT" i="1">
                              <a:latin typeface="Cambria Math" panose="02040503050406030204" pitchFamily="18" charset="0"/>
                            </a:rPr>
                            <m:t> </m:t>
                          </m:r>
                          <m:r>
                            <a:rPr lang="it-IT" b="0" i="1" smtClean="0">
                              <a:latin typeface="Cambria Math" panose="02040503050406030204" pitchFamily="18" charset="0"/>
                            </a:rPr>
                            <m:t>0</m:t>
                          </m:r>
                        </m:e>
                      </m:acc>
                      <m:r>
                        <a:rPr lang="en-GB" i="1">
                          <a:latin typeface="Cambria Math" panose="02040503050406030204" pitchFamily="18" charset="0"/>
                        </a:rPr>
                        <m:t>, </m:t>
                      </m:r>
                      <m:r>
                        <a:rPr lang="el-GR" b="1" i="1" smtClean="0">
                          <a:latin typeface="Cambria Math" panose="02040503050406030204" pitchFamily="18" charset="0"/>
                          <a:ea typeface="Cambria Math" panose="02040503050406030204" pitchFamily="18" charset="0"/>
                        </a:rPr>
                        <m:t>𝜮</m:t>
                      </m:r>
                      <m:r>
                        <a:rPr lang="en-GB" i="1">
                          <a:latin typeface="Cambria Math" panose="02040503050406030204" pitchFamily="18" charset="0"/>
                        </a:rPr>
                        <m:t>)</m:t>
                      </m:r>
                    </m:oMath>
                  </m:oMathPara>
                </a14:m>
                <a:endParaRPr lang="en-GB"/>
              </a:p>
            </p:txBody>
          </p:sp>
        </mc:Choice>
        <mc:Fallback>
          <p:sp>
            <p:nvSpPr>
              <p:cNvPr id="12" name="CasellaDiTesto 11">
                <a:extLst>
                  <a:ext uri="{FF2B5EF4-FFF2-40B4-BE49-F238E27FC236}">
                    <a16:creationId xmlns:a16="http://schemas.microsoft.com/office/drawing/2014/main" id="{F427E07F-F1C9-9050-9454-E8655CB3998E}"/>
                  </a:ext>
                </a:extLst>
              </p:cNvPr>
              <p:cNvSpPr txBox="1">
                <a:spLocks noRot="1" noChangeAspect="1" noMove="1" noResize="1" noEditPoints="1" noAdjustHandles="1" noChangeArrowheads="1" noChangeShapeType="1" noTextEdit="1"/>
              </p:cNvSpPr>
              <p:nvPr/>
            </p:nvSpPr>
            <p:spPr>
              <a:xfrm>
                <a:off x="4946404" y="2313592"/>
                <a:ext cx="1399229" cy="312458"/>
              </a:xfrm>
              <a:prstGeom prst="rect">
                <a:avLst/>
              </a:prstGeom>
              <a:blipFill>
                <a:blip r:embed="rId4"/>
                <a:stretch>
                  <a:fillRect l="-5405" r="-5405" b="-36000"/>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D5F52FA0-4B3B-B3AE-BEDF-D88CB07DCDE6}"/>
                  </a:ext>
                </a:extLst>
              </p:cNvPr>
              <p:cNvSpPr txBox="1"/>
              <p:nvPr/>
            </p:nvSpPr>
            <p:spPr>
              <a:xfrm>
                <a:off x="8123327" y="3032248"/>
                <a:ext cx="17239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rPr>
                        <m:t>𝑚</m:t>
                      </m:r>
                      <m:r>
                        <a:rPr lang="en-GB" i="1" baseline="-25000" noProof="0">
                          <a:latin typeface="Cambria Math" panose="02040503050406030204" pitchFamily="18" charset="0"/>
                        </a:rPr>
                        <m:t>0</m:t>
                      </m:r>
                      <m:r>
                        <a:rPr lang="en-GB" i="1" baseline="-25000">
                          <a:latin typeface="Cambria Math" panose="02040503050406030204" pitchFamily="18" charset="0"/>
                        </a:rPr>
                        <m:t>𝑖</m:t>
                      </m:r>
                      <m:r>
                        <a:rPr lang="en-GB" i="1" noProof="0">
                          <a:latin typeface="Cambria Math" panose="02040503050406030204" pitchFamily="18" charset="0"/>
                        </a:rPr>
                        <m:t>∼ </m:t>
                      </m:r>
                      <m:r>
                        <a:rPr lang="en-GB" i="1" noProof="0">
                          <a:latin typeface="Cambria Math" panose="02040503050406030204" pitchFamily="18" charset="0"/>
                        </a:rPr>
                        <m:t>𝑁</m:t>
                      </m:r>
                      <m:r>
                        <a:rPr lang="en-GB" i="1" noProof="0">
                          <a:latin typeface="Cambria Math" panose="02040503050406030204" pitchFamily="18" charset="0"/>
                        </a:rPr>
                        <m:t> (0, </m:t>
                      </m:r>
                      <m:sSup>
                        <m:sSupPr>
                          <m:ctrlPr>
                            <a:rPr lang="en-GB" i="1" noProof="0" smtClean="0">
                              <a:latin typeface="Cambria Math" panose="02040503050406030204" pitchFamily="18" charset="0"/>
                            </a:rPr>
                          </m:ctrlPr>
                        </m:sSupPr>
                        <m:e>
                          <m:r>
                            <a:rPr lang="en-GB" b="0" i="1" noProof="0" smtClean="0">
                              <a:latin typeface="Cambria Math" panose="02040503050406030204" pitchFamily="18" charset="0"/>
                            </a:rPr>
                            <m:t>10</m:t>
                          </m:r>
                        </m:e>
                        <m:sup>
                          <m:r>
                            <a:rPr lang="en-GB" b="0" i="1" noProof="0" smtClean="0">
                              <a:latin typeface="Cambria Math" panose="02040503050406030204" pitchFamily="18" charset="0"/>
                            </a:rPr>
                            <m:t>4</m:t>
                          </m:r>
                        </m:sup>
                      </m:sSup>
                      <m:r>
                        <a:rPr lang="en-GB" i="1" noProof="0">
                          <a:latin typeface="Cambria Math" panose="02040503050406030204" pitchFamily="18" charset="0"/>
                        </a:rPr>
                        <m:t>)</m:t>
                      </m:r>
                    </m:oMath>
                  </m:oMathPara>
                </a14:m>
                <a:endParaRPr lang="en-GB" noProof="0"/>
              </a:p>
            </p:txBody>
          </p:sp>
        </mc:Choice>
        <mc:Fallback>
          <p:sp>
            <p:nvSpPr>
              <p:cNvPr id="14" name="CasellaDiTesto 13">
                <a:extLst>
                  <a:ext uri="{FF2B5EF4-FFF2-40B4-BE49-F238E27FC236}">
                    <a16:creationId xmlns:a16="http://schemas.microsoft.com/office/drawing/2014/main" id="{D5F52FA0-4B3B-B3AE-BEDF-D88CB07DCDE6}"/>
                  </a:ext>
                </a:extLst>
              </p:cNvPr>
              <p:cNvSpPr txBox="1">
                <a:spLocks noRot="1" noChangeAspect="1" noMove="1" noResize="1" noEditPoints="1" noAdjustHandles="1" noChangeArrowheads="1" noChangeShapeType="1" noTextEdit="1"/>
              </p:cNvSpPr>
              <p:nvPr/>
            </p:nvSpPr>
            <p:spPr>
              <a:xfrm>
                <a:off x="8123327" y="3032248"/>
                <a:ext cx="1723998" cy="276999"/>
              </a:xfrm>
              <a:prstGeom prst="rect">
                <a:avLst/>
              </a:prstGeom>
              <a:blipFill>
                <a:blip r:embed="rId5"/>
                <a:stretch>
                  <a:fillRect l="-1460" t="-4348" r="-4380" b="-34783"/>
                </a:stretch>
              </a:blipFill>
            </p:spPr>
            <p:txBody>
              <a:bodyPr/>
              <a:lstStyle/>
              <a:p>
                <a:r>
                  <a:rPr lang="en-IT">
                    <a:noFill/>
                  </a:rPr>
                  <a:t> </a:t>
                </a:r>
              </a:p>
            </p:txBody>
          </p:sp>
        </mc:Fallback>
      </mc:AlternateContent>
      <p:sp>
        <p:nvSpPr>
          <p:cNvPr id="15" name="CasellaDiTesto 14">
            <a:extLst>
              <a:ext uri="{FF2B5EF4-FFF2-40B4-BE49-F238E27FC236}">
                <a16:creationId xmlns:a16="http://schemas.microsoft.com/office/drawing/2014/main" id="{88896B5E-BD7A-544B-CB98-B0C67A21B563}"/>
              </a:ext>
            </a:extLst>
          </p:cNvPr>
          <p:cNvSpPr txBox="1"/>
          <p:nvPr/>
        </p:nvSpPr>
        <p:spPr>
          <a:xfrm>
            <a:off x="7757768" y="3451338"/>
            <a:ext cx="3507828" cy="369332"/>
          </a:xfrm>
          <a:prstGeom prst="rect">
            <a:avLst/>
          </a:prstGeom>
          <a:noFill/>
        </p:spPr>
        <p:txBody>
          <a:bodyPr wrap="square" rtlCol="0">
            <a:spAutoFit/>
          </a:bodyPr>
          <a:lstStyle/>
          <a:p>
            <a:pPr marL="285750" indent="-285750">
              <a:buFont typeface="Wingdings" panose="05000000000000000000" pitchFamily="2" charset="2"/>
              <a:buChar char="§"/>
            </a:pPr>
            <a:r>
              <a:rPr lang="en-GB" noProof="0">
                <a:latin typeface="+mj-lt"/>
              </a:rPr>
              <a:t>Noise variance / Precision:</a:t>
            </a:r>
          </a:p>
        </p:txBody>
      </p:sp>
      <p:sp>
        <p:nvSpPr>
          <p:cNvPr id="16" name="CasellaDiTesto 15">
            <a:extLst>
              <a:ext uri="{FF2B5EF4-FFF2-40B4-BE49-F238E27FC236}">
                <a16:creationId xmlns:a16="http://schemas.microsoft.com/office/drawing/2014/main" id="{41502178-B37D-30E0-C823-EED2A92C44D7}"/>
              </a:ext>
            </a:extLst>
          </p:cNvPr>
          <p:cNvSpPr txBox="1"/>
          <p:nvPr/>
        </p:nvSpPr>
        <p:spPr>
          <a:xfrm>
            <a:off x="7757768" y="2632875"/>
            <a:ext cx="3507828" cy="369332"/>
          </a:xfrm>
          <a:prstGeom prst="rect">
            <a:avLst/>
          </a:prstGeom>
          <a:noFill/>
        </p:spPr>
        <p:txBody>
          <a:bodyPr wrap="square" rtlCol="0">
            <a:spAutoFit/>
          </a:bodyPr>
          <a:lstStyle/>
          <a:p>
            <a:pPr marL="285750" indent="-285750">
              <a:buFont typeface="Wingdings" panose="05000000000000000000" pitchFamily="2" charset="2"/>
              <a:buChar char="§"/>
            </a:pPr>
            <a:r>
              <a:rPr lang="en-GB" noProof="0">
                <a:latin typeface="+mj-lt"/>
              </a:rPr>
              <a:t>Intercept:</a:t>
            </a:r>
          </a:p>
        </p:txBody>
      </p:sp>
      <mc:AlternateContent xmlns:mc="http://schemas.openxmlformats.org/markup-compatibility/2006">
        <mc:Choice xmlns:a14="http://schemas.microsoft.com/office/drawing/2010/main" Requires="a14">
          <p:sp>
            <p:nvSpPr>
              <p:cNvPr id="17" name="CasellaDiTesto 16">
                <a:extLst>
                  <a:ext uri="{FF2B5EF4-FFF2-40B4-BE49-F238E27FC236}">
                    <a16:creationId xmlns:a16="http://schemas.microsoft.com/office/drawing/2014/main" id="{755B1FAD-2835-ECCE-B0EC-FB47AC805CD3}"/>
                  </a:ext>
                </a:extLst>
              </p:cNvPr>
              <p:cNvSpPr txBox="1"/>
              <p:nvPr/>
            </p:nvSpPr>
            <p:spPr>
              <a:xfrm>
                <a:off x="8123327" y="2187335"/>
                <a:ext cx="22064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noProof="0" smtClean="0">
                          <a:latin typeface="Cambria Math" panose="02040503050406030204" pitchFamily="18" charset="0"/>
                        </a:rPr>
                        <m:t>(</m:t>
                      </m:r>
                      <m:r>
                        <a:rPr lang="it-IT" b="1" i="1" noProof="0" smtClean="0">
                          <a:latin typeface="Cambria Math" panose="02040503050406030204" pitchFamily="18" charset="0"/>
                        </a:rPr>
                        <m:t>𝑨</m:t>
                      </m:r>
                      <m:r>
                        <a:rPr lang="it-IT" b="0" i="1" baseline="-25000" smtClean="0">
                          <a:latin typeface="Cambria Math" panose="02040503050406030204" pitchFamily="18" charset="0"/>
                        </a:rPr>
                        <m:t>𝑜</m:t>
                      </m:r>
                      <m:r>
                        <a:rPr lang="it-IT" b="0" i="1" noProof="0" smtClean="0">
                          <a:latin typeface="Cambria Math" panose="02040503050406030204" pitchFamily="18" charset="0"/>
                        </a:rPr>
                        <m:t>)</m:t>
                      </m:r>
                      <m:r>
                        <a:rPr lang="en-GB" b="0" i="1" baseline="-25000" noProof="0" smtClean="0">
                          <a:latin typeface="Cambria Math" panose="02040503050406030204" pitchFamily="18" charset="0"/>
                        </a:rPr>
                        <m:t>𝑖</m:t>
                      </m:r>
                      <m:r>
                        <a:rPr lang="it-IT" b="0" i="1" baseline="-25000" noProof="0" smtClean="0">
                          <a:latin typeface="Cambria Math" panose="02040503050406030204" pitchFamily="18" charset="0"/>
                        </a:rPr>
                        <m:t>𝑗</m:t>
                      </m:r>
                      <m:r>
                        <a:rPr lang="en-GB" i="1" noProof="0">
                          <a:latin typeface="Cambria Math" panose="02040503050406030204" pitchFamily="18" charset="0"/>
                        </a:rPr>
                        <m:t> ∼ </m:t>
                      </m:r>
                      <m:r>
                        <a:rPr lang="en-GB" i="1" noProof="0">
                          <a:latin typeface="Cambria Math" panose="02040503050406030204" pitchFamily="18" charset="0"/>
                        </a:rPr>
                        <m:t>𝑈</m:t>
                      </m:r>
                      <m:r>
                        <a:rPr lang="en-GB" i="1" noProof="0">
                          <a:latin typeface="Cambria Math" panose="02040503050406030204" pitchFamily="18" charset="0"/>
                        </a:rPr>
                        <m:t>(−1.2, 1.2)</m:t>
                      </m:r>
                    </m:oMath>
                  </m:oMathPara>
                </a14:m>
                <a:endParaRPr lang="en-GB" noProof="0"/>
              </a:p>
            </p:txBody>
          </p:sp>
        </mc:Choice>
        <mc:Fallback>
          <p:sp>
            <p:nvSpPr>
              <p:cNvPr id="17" name="CasellaDiTesto 16">
                <a:extLst>
                  <a:ext uri="{FF2B5EF4-FFF2-40B4-BE49-F238E27FC236}">
                    <a16:creationId xmlns:a16="http://schemas.microsoft.com/office/drawing/2014/main" id="{755B1FAD-2835-ECCE-B0EC-FB47AC805CD3}"/>
                  </a:ext>
                </a:extLst>
              </p:cNvPr>
              <p:cNvSpPr txBox="1">
                <a:spLocks noRot="1" noChangeAspect="1" noMove="1" noResize="1" noEditPoints="1" noAdjustHandles="1" noChangeArrowheads="1" noChangeShapeType="1" noTextEdit="1"/>
              </p:cNvSpPr>
              <p:nvPr/>
            </p:nvSpPr>
            <p:spPr>
              <a:xfrm>
                <a:off x="8123327" y="2187335"/>
                <a:ext cx="2206438" cy="276999"/>
              </a:xfrm>
              <a:prstGeom prst="rect">
                <a:avLst/>
              </a:prstGeom>
              <a:blipFill>
                <a:blip r:embed="rId6"/>
                <a:stretch>
                  <a:fillRect l="-3429" t="-9091" r="-3429" b="-40909"/>
                </a:stretch>
              </a:blipFill>
            </p:spPr>
            <p:txBody>
              <a:bodyPr/>
              <a:lstStyle/>
              <a:p>
                <a:r>
                  <a:rPr lang="en-IT">
                    <a:noFill/>
                  </a:rPr>
                  <a:t> </a:t>
                </a:r>
              </a:p>
            </p:txBody>
          </p:sp>
        </mc:Fallback>
      </mc:AlternateContent>
      <p:sp>
        <p:nvSpPr>
          <p:cNvPr id="18" name="CasellaDiTesto 17">
            <a:extLst>
              <a:ext uri="{FF2B5EF4-FFF2-40B4-BE49-F238E27FC236}">
                <a16:creationId xmlns:a16="http://schemas.microsoft.com/office/drawing/2014/main" id="{3E9D3DB9-F339-C4F9-DEA0-A822F64F74EB}"/>
              </a:ext>
            </a:extLst>
          </p:cNvPr>
          <p:cNvSpPr txBox="1"/>
          <p:nvPr/>
        </p:nvSpPr>
        <p:spPr>
          <a:xfrm>
            <a:off x="7757768" y="1774392"/>
            <a:ext cx="3507828" cy="369332"/>
          </a:xfrm>
          <a:prstGeom prst="rect">
            <a:avLst/>
          </a:prstGeom>
          <a:noFill/>
        </p:spPr>
        <p:txBody>
          <a:bodyPr wrap="square" rtlCol="0">
            <a:spAutoFit/>
          </a:bodyPr>
          <a:lstStyle/>
          <a:p>
            <a:pPr marL="285750" indent="-285750">
              <a:buFont typeface="Wingdings" panose="05000000000000000000" pitchFamily="2" charset="2"/>
              <a:buChar char="§"/>
            </a:pPr>
            <a:r>
              <a:rPr lang="en-GB" b="1" noProof="0">
                <a:latin typeface="+mj-lt"/>
              </a:rPr>
              <a:t>A</a:t>
            </a:r>
            <a:r>
              <a:rPr lang="en-GB" noProof="0">
                <a:latin typeface="+mj-lt"/>
              </a:rPr>
              <a:t> matrix:</a:t>
            </a:r>
          </a:p>
        </p:txBody>
      </p:sp>
      <p:sp>
        <p:nvSpPr>
          <p:cNvPr id="19" name="CasellaDiTesto 18">
            <a:extLst>
              <a:ext uri="{FF2B5EF4-FFF2-40B4-BE49-F238E27FC236}">
                <a16:creationId xmlns:a16="http://schemas.microsoft.com/office/drawing/2014/main" id="{6298BDB1-BD75-B65A-FE69-9EA52B1C3664}"/>
              </a:ext>
            </a:extLst>
          </p:cNvPr>
          <p:cNvSpPr txBox="1"/>
          <p:nvPr/>
        </p:nvSpPr>
        <p:spPr>
          <a:xfrm>
            <a:off x="7780991" y="1285241"/>
            <a:ext cx="3507828" cy="461665"/>
          </a:xfrm>
          <a:prstGeom prst="rect">
            <a:avLst/>
          </a:prstGeom>
          <a:noFill/>
        </p:spPr>
        <p:txBody>
          <a:bodyPr wrap="square" rtlCol="0">
            <a:spAutoFit/>
          </a:bodyPr>
          <a:lstStyle/>
          <a:p>
            <a:r>
              <a:rPr lang="en-GB" sz="2400" b="1" noProof="0">
                <a:solidFill>
                  <a:srgbClr val="C00000"/>
                </a:solidFill>
                <a:latin typeface="+mj-lt"/>
              </a:rPr>
              <a:t>Priors:</a:t>
            </a:r>
          </a:p>
        </p:txBody>
      </p:sp>
      <mc:AlternateContent xmlns:mc="http://schemas.openxmlformats.org/markup-compatibility/2006">
        <mc:Choice xmlns:a14="http://schemas.microsoft.com/office/drawing/2010/main" Requires="a14">
          <p:sp>
            <p:nvSpPr>
              <p:cNvPr id="23" name="CasellaDiTesto 22">
                <a:extLst>
                  <a:ext uri="{FF2B5EF4-FFF2-40B4-BE49-F238E27FC236}">
                    <a16:creationId xmlns:a16="http://schemas.microsoft.com/office/drawing/2014/main" id="{52553C9B-5F5E-0EAD-B58B-0C7D9711A585}"/>
                  </a:ext>
                </a:extLst>
              </p:cNvPr>
              <p:cNvSpPr txBox="1"/>
              <p:nvPr/>
            </p:nvSpPr>
            <p:spPr>
              <a:xfrm>
                <a:off x="8196214" y="3820670"/>
                <a:ext cx="2753959" cy="276999"/>
              </a:xfrm>
              <a:prstGeom prst="rect">
                <a:avLst/>
              </a:prstGeom>
              <a:noFill/>
            </p:spPr>
            <p:txBody>
              <a:bodyPr wrap="none" lIns="0" tIns="0" rIns="0" bIns="0" rtlCol="0">
                <a:spAutoFit/>
              </a:bodyPr>
              <a:lstStyle/>
              <a:p>
                <a14:m>
                  <m:oMath xmlns:m="http://schemas.openxmlformats.org/officeDocument/2006/math">
                    <m:r>
                      <a:rPr lang="en-GB" b="1" i="1" smtClean="0">
                        <a:latin typeface="Cambria Math" panose="02040503050406030204" pitchFamily="18" charset="0"/>
                        <a:ea typeface="Cambria Math" panose="02040503050406030204" pitchFamily="18" charset="0"/>
                      </a:rPr>
                      <m:t>𝝉</m:t>
                    </m:r>
                    <m:r>
                      <a:rPr lang="it-IT" b="0" i="1" smtClean="0">
                        <a:latin typeface="Cambria Math" panose="02040503050406030204" pitchFamily="18" charset="0"/>
                        <a:ea typeface="Cambria Math" panose="02040503050406030204" pitchFamily="18" charset="0"/>
                      </a:rPr>
                      <m:t> ~ </m:t>
                    </m:r>
                    <m:r>
                      <a:rPr lang="it-IT" b="0" i="1" smtClean="0">
                        <a:latin typeface="Cambria Math" panose="02040503050406030204" pitchFamily="18" charset="0"/>
                        <a:ea typeface="Cambria Math" panose="02040503050406030204" pitchFamily="18" charset="0"/>
                      </a:rPr>
                      <m:t>𝑊𝑖𝑠h𝑎𝑟𝑡</m:t>
                    </m:r>
                    <m:d>
                      <m:dPr>
                        <m:ctrlPr>
                          <a:rPr lang="it-IT" b="0" i="1" smtClean="0">
                            <a:latin typeface="Cambria Math" panose="02040503050406030204" pitchFamily="18" charset="0"/>
                            <a:ea typeface="Cambria Math" panose="02040503050406030204" pitchFamily="18" charset="0"/>
                          </a:rPr>
                        </m:ctrlPr>
                      </m:dPr>
                      <m:e>
                        <m:r>
                          <a:rPr lang="it-IT" b="1" i="1" smtClean="0">
                            <a:latin typeface="Cambria Math" panose="02040503050406030204" pitchFamily="18" charset="0"/>
                            <a:ea typeface="Cambria Math" panose="02040503050406030204" pitchFamily="18" charset="0"/>
                          </a:rPr>
                          <m:t>𝑰</m:t>
                        </m:r>
                        <m:r>
                          <a:rPr lang="it-IT" b="0" i="1" smtClean="0">
                            <a:latin typeface="Cambria Math" panose="02040503050406030204" pitchFamily="18" charset="0"/>
                            <a:ea typeface="Cambria Math" panose="02040503050406030204" pitchFamily="18" charset="0"/>
                          </a:rPr>
                          <m:t>, 3</m:t>
                        </m:r>
                      </m:e>
                    </m:d>
                  </m:oMath>
                </a14:m>
                <a:r>
                  <a:rPr lang="en-GB" b="0" i="1">
                    <a:latin typeface="Cambria Math" panose="02040503050406030204" pitchFamily="18" charset="0"/>
                    <a:ea typeface="Cambria Math" panose="02040503050406030204" pitchFamily="18" charset="0"/>
                  </a:rPr>
                  <a:t> ,    </a:t>
                </a:r>
                <a14:m>
                  <m:oMath xmlns:m="http://schemas.openxmlformats.org/officeDocument/2006/math">
                    <m:r>
                      <a:rPr lang="el-GR" b="1" i="1">
                        <a:latin typeface="Cambria Math" panose="02040503050406030204" pitchFamily="18" charset="0"/>
                        <a:ea typeface="Cambria Math" panose="02040503050406030204" pitchFamily="18" charset="0"/>
                      </a:rPr>
                      <m:t>𝜮</m:t>
                    </m:r>
                  </m:oMath>
                </a14:m>
                <a:r>
                  <a:rPr lang="en-GB"/>
                  <a:t> = </a:t>
                </a:r>
                <a14:m>
                  <m:oMath xmlns:m="http://schemas.openxmlformats.org/officeDocument/2006/math">
                    <m:sSup>
                      <m:sSupPr>
                        <m:ctrlPr>
                          <a:rPr lang="it-IT"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𝝉</m:t>
                        </m:r>
                      </m:e>
                      <m:sup>
                        <m:r>
                          <a:rPr lang="it-IT" i="1">
                            <a:latin typeface="Cambria Math" panose="02040503050406030204" pitchFamily="18" charset="0"/>
                            <a:ea typeface="Cambria Math" panose="02040503050406030204" pitchFamily="18" charset="0"/>
                          </a:rPr>
                          <m:t>−1</m:t>
                        </m:r>
                      </m:sup>
                    </m:sSup>
                  </m:oMath>
                </a14:m>
                <a:endParaRPr lang="it-IT" b="0" i="1">
                  <a:latin typeface="Cambria Math" panose="02040503050406030204" pitchFamily="18" charset="0"/>
                  <a:ea typeface="Cambria Math" panose="02040503050406030204" pitchFamily="18" charset="0"/>
                </a:endParaRPr>
              </a:p>
            </p:txBody>
          </p:sp>
        </mc:Choice>
        <mc:Fallback>
          <p:sp>
            <p:nvSpPr>
              <p:cNvPr id="23" name="CasellaDiTesto 22">
                <a:extLst>
                  <a:ext uri="{FF2B5EF4-FFF2-40B4-BE49-F238E27FC236}">
                    <a16:creationId xmlns:a16="http://schemas.microsoft.com/office/drawing/2014/main" id="{52553C9B-5F5E-0EAD-B58B-0C7D9711A585}"/>
                  </a:ext>
                </a:extLst>
              </p:cNvPr>
              <p:cNvSpPr txBox="1">
                <a:spLocks noRot="1" noChangeAspect="1" noMove="1" noResize="1" noEditPoints="1" noAdjustHandles="1" noChangeArrowheads="1" noChangeShapeType="1" noTextEdit="1"/>
              </p:cNvSpPr>
              <p:nvPr/>
            </p:nvSpPr>
            <p:spPr>
              <a:xfrm>
                <a:off x="8196214" y="3820670"/>
                <a:ext cx="2753959" cy="276999"/>
              </a:xfrm>
              <a:prstGeom prst="rect">
                <a:avLst/>
              </a:prstGeom>
              <a:blipFill>
                <a:blip r:embed="rId7"/>
                <a:stretch>
                  <a:fillRect l="-2294" t="-21739" r="-1376" b="-52174"/>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51F56BB5-08B2-C00F-6E47-C198594DDED7}"/>
                  </a:ext>
                </a:extLst>
              </p:cNvPr>
              <p:cNvSpPr txBox="1"/>
              <p:nvPr/>
            </p:nvSpPr>
            <p:spPr>
              <a:xfrm>
                <a:off x="714664" y="4142926"/>
                <a:ext cx="8511882" cy="19105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T" sz="1600" b="1" i="1" smtClean="0">
                              <a:latin typeface="Cambria Math" panose="02040503050406030204" pitchFamily="18" charset="0"/>
                            </a:rPr>
                          </m:ctrlPr>
                        </m:accPr>
                        <m:e>
                          <m:r>
                            <a:rPr lang="en-US" sz="1600" b="1" i="1" smtClean="0">
                              <a:latin typeface="Cambria Math" panose="02040503050406030204" pitchFamily="18" charset="0"/>
                            </a:rPr>
                            <m:t>𝒚</m:t>
                          </m:r>
                        </m:e>
                      </m:acc>
                      <m:d>
                        <m:dPr>
                          <m:ctrlPr>
                            <a:rPr lang="en-IT" sz="160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𝑘</m:t>
                          </m:r>
                        </m:e>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sSub>
                                <m:sSubPr>
                                  <m:ctrlPr>
                                    <a:rPr lang="en-US" sz="1600" i="1" smtClean="0">
                                      <a:latin typeface="Cambria Math" panose="02040503050406030204" pitchFamily="18" charset="0"/>
                                    </a:rPr>
                                  </m:ctrlPr>
                                </m:sSubPr>
                                <m:e>
                                  <m:r>
                                    <a:rPr lang="it-IT" sz="1600" b="1" i="1" smtClean="0">
                                      <a:latin typeface="Cambria Math" panose="02040503050406030204" pitchFamily="18" charset="0"/>
                                    </a:rPr>
                                    <m:t>𝒎</m:t>
                                  </m:r>
                                </m:e>
                                <m:sub>
                                  <m:r>
                                    <a:rPr lang="en-US" sz="1600" i="1" smtClean="0">
                                      <a:latin typeface="Cambria Math" panose="02040503050406030204" pitchFamily="18" charset="0"/>
                                    </a:rPr>
                                    <m:t>0</m:t>
                                  </m:r>
                                </m:sub>
                              </m:sSub>
                              <m:r>
                                <a:rPr lang="en-US" sz="1600" i="1" smtClean="0">
                                  <a:latin typeface="Cambria Math" panose="02040503050406030204" pitchFamily="18" charset="0"/>
                                </a:rPr>
                                <m:t>+</m:t>
                              </m:r>
                              <m:d>
                                <m:dPr>
                                  <m:begChr m:val="["/>
                                  <m:endChr m:val="]"/>
                                  <m:ctrlPr>
                                    <a:rPr lang="en-GB" sz="1600" i="1" smtClean="0">
                                      <a:latin typeface="Cambria Math" panose="02040503050406030204" pitchFamily="18" charset="0"/>
                                    </a:rPr>
                                  </m:ctrlPr>
                                </m:dPr>
                                <m:e>
                                  <m:nary>
                                    <m:naryPr>
                                      <m:chr m:val="∑"/>
                                      <m:ctrlPr>
                                        <a:rPr lang="en-GB" sz="1600" i="1">
                                          <a:latin typeface="Cambria Math" panose="02040503050406030204" pitchFamily="18" charset="0"/>
                                        </a:rPr>
                                      </m:ctrlPr>
                                    </m:naryPr>
                                    <m:sub>
                                      <m:r>
                                        <m:rPr>
                                          <m:brk m:alnAt="23"/>
                                        </m:rPr>
                                        <a:rPr lang="en-GB" sz="1600" i="1">
                                          <a:latin typeface="Cambria Math" panose="02040503050406030204" pitchFamily="18" charset="0"/>
                                        </a:rPr>
                                        <m:t>𝑖</m:t>
                                      </m:r>
                                      <m:r>
                                        <a:rPr lang="en-GB" sz="1600" i="1">
                                          <a:latin typeface="Cambria Math" panose="02040503050406030204" pitchFamily="18" charset="0"/>
                                        </a:rPr>
                                        <m:t>=</m:t>
                                      </m:r>
                                      <m:r>
                                        <a:rPr lang="it-IT" sz="1600" b="0" i="1" smtClean="0">
                                          <a:latin typeface="Cambria Math" panose="02040503050406030204" pitchFamily="18" charset="0"/>
                                        </a:rPr>
                                        <m:t>1</m:t>
                                      </m:r>
                                    </m:sub>
                                    <m:sup>
                                      <m:r>
                                        <a:rPr lang="it-IT" sz="1600" b="0" i="1" smtClean="0">
                                          <a:latin typeface="Cambria Math" panose="02040503050406030204" pitchFamily="18" charset="0"/>
                                        </a:rPr>
                                        <m:t>𝑘</m:t>
                                      </m:r>
                                      <m:r>
                                        <a:rPr lang="it-IT" sz="1600" b="0" i="1" smtClean="0">
                                          <a:latin typeface="Cambria Math" panose="02040503050406030204" pitchFamily="18" charset="0"/>
                                        </a:rPr>
                                        <m:t>−1</m:t>
                                      </m:r>
                                    </m:sup>
                                    <m:e>
                                      <m:sSub>
                                        <m:sSubPr>
                                          <m:ctrlPr>
                                            <a:rPr lang="en-GB" sz="1600" i="1">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𝑨</m:t>
                                          </m:r>
                                        </m:e>
                                        <m:sub>
                                          <m:r>
                                            <a:rPr lang="it-IT" sz="1600" b="0" i="1" smtClean="0">
                                              <a:latin typeface="Cambria Math" panose="02040503050406030204" pitchFamily="18" charset="0"/>
                                            </a:rPr>
                                            <m:t>𝑖</m:t>
                                          </m:r>
                                        </m:sub>
                                      </m:sSub>
                                      <m:acc>
                                        <m:accPr>
                                          <m:chr m:val="̂"/>
                                          <m:ctrlPr>
                                            <a:rPr lang="en-IT" sz="1600" i="1">
                                              <a:latin typeface="Cambria Math" panose="02040503050406030204" pitchFamily="18" charset="0"/>
                                            </a:rPr>
                                          </m:ctrlPr>
                                        </m:accPr>
                                        <m:e>
                                          <m:r>
                                            <a:rPr lang="en-US" sz="1600" b="1" i="1">
                                              <a:latin typeface="Cambria Math" panose="02040503050406030204" pitchFamily="18" charset="0"/>
                                            </a:rPr>
                                            <m:t>𝒚</m:t>
                                          </m:r>
                                        </m:e>
                                      </m:acc>
                                      <m:d>
                                        <m:dPr>
                                          <m:ctrlPr>
                                            <a:rPr lang="en-IT"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𝑘</m:t>
                                          </m:r>
                                          <m:r>
                                            <a:rPr lang="it-IT" sz="1600" b="0" i="1" smtClean="0">
                                              <a:latin typeface="Cambria Math" panose="02040503050406030204" pitchFamily="18" charset="0"/>
                                            </a:rPr>
                                            <m:t>−</m:t>
                                          </m:r>
                                          <m:r>
                                            <a:rPr lang="it-IT" sz="1600" b="0" i="1" smtClean="0">
                                              <a:latin typeface="Cambria Math" panose="02040503050406030204" pitchFamily="18" charset="0"/>
                                            </a:rPr>
                                            <m:t>𝑖</m:t>
                                          </m:r>
                                        </m:e>
                                        <m:e>
                                          <m:r>
                                            <a:rPr lang="en-US" sz="1600" i="1">
                                              <a:latin typeface="Cambria Math" panose="02040503050406030204" pitchFamily="18" charset="0"/>
                                            </a:rPr>
                                            <m:t>𝑡</m:t>
                                          </m:r>
                                        </m:e>
                                      </m:d>
                                    </m:e>
                                  </m:nary>
                                </m:e>
                              </m:d>
                              <m:r>
                                <a:rPr lang="en-US" sz="1600" i="1">
                                  <a:latin typeface="Cambria Math" panose="02040503050406030204" pitchFamily="18" charset="0"/>
                                </a:rPr>
                                <m:t>+</m:t>
                              </m:r>
                              <m:d>
                                <m:dPr>
                                  <m:begChr m:val="["/>
                                  <m:endChr m:val="]"/>
                                  <m:ctrlPr>
                                    <a:rPr lang="en-GB" sz="1600" i="1" smtClean="0">
                                      <a:latin typeface="Cambria Math" panose="02040503050406030204" pitchFamily="18" charset="0"/>
                                    </a:rPr>
                                  </m:ctrlPr>
                                </m:dPr>
                                <m:e>
                                  <m:nary>
                                    <m:naryPr>
                                      <m:chr m:val="∑"/>
                                      <m:ctrlPr>
                                        <a:rPr lang="en-GB" sz="1600" i="1">
                                          <a:latin typeface="Cambria Math" panose="02040503050406030204" pitchFamily="18" charset="0"/>
                                        </a:rPr>
                                      </m:ctrlPr>
                                    </m:naryPr>
                                    <m:sub>
                                      <m:r>
                                        <m:rPr>
                                          <m:brk m:alnAt="23"/>
                                        </m:rPr>
                                        <a:rPr lang="en-GB" sz="1600" i="1">
                                          <a:latin typeface="Cambria Math" panose="02040503050406030204" pitchFamily="18" charset="0"/>
                                        </a:rPr>
                                        <m:t>𝑖</m:t>
                                      </m:r>
                                      <m:r>
                                        <a:rPr lang="en-GB" sz="1600" i="1">
                                          <a:latin typeface="Cambria Math" panose="02040503050406030204" pitchFamily="18" charset="0"/>
                                        </a:rPr>
                                        <m:t>=</m:t>
                                      </m:r>
                                      <m:r>
                                        <a:rPr lang="it-IT" sz="1600" b="0" i="1" smtClean="0">
                                          <a:latin typeface="Cambria Math" panose="02040503050406030204" pitchFamily="18" charset="0"/>
                                        </a:rPr>
                                        <m:t>𝑘</m:t>
                                      </m:r>
                                    </m:sub>
                                    <m:sup>
                                      <m:r>
                                        <a:rPr lang="it-IT" sz="1600" b="0" i="1" smtClean="0">
                                          <a:latin typeface="Cambria Math" panose="02040503050406030204" pitchFamily="18" charset="0"/>
                                        </a:rPr>
                                        <m:t>𝑛</m:t>
                                      </m:r>
                                    </m:sup>
                                    <m:e>
                                      <m:sSub>
                                        <m:sSubPr>
                                          <m:ctrlPr>
                                            <a:rPr lang="en-GB" sz="1600" i="1">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𝑨</m:t>
                                          </m:r>
                                        </m:e>
                                        <m:sub>
                                          <m:r>
                                            <a:rPr lang="it-IT" sz="1600" i="1">
                                              <a:latin typeface="Cambria Math" panose="02040503050406030204" pitchFamily="18" charset="0"/>
                                            </a:rPr>
                                            <m:t>𝑖</m:t>
                                          </m:r>
                                        </m:sub>
                                      </m:sSub>
                                      <m:r>
                                        <a:rPr lang="it-IT" sz="1600" b="1" i="1" smtClean="0">
                                          <a:latin typeface="Cambria Math" panose="02040503050406030204" pitchFamily="18" charset="0"/>
                                        </a:rPr>
                                        <m:t>𝒚</m:t>
                                      </m:r>
                                      <m:d>
                                        <m:dPr>
                                          <m:ctrlPr>
                                            <a:rPr lang="en-IT"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𝑘</m:t>
                                          </m:r>
                                          <m:r>
                                            <a:rPr lang="it-IT" sz="1600" i="1">
                                              <a:latin typeface="Cambria Math" panose="02040503050406030204" pitchFamily="18" charset="0"/>
                                            </a:rPr>
                                            <m:t>−</m:t>
                                          </m:r>
                                          <m:r>
                                            <a:rPr lang="it-IT" sz="1600" i="1">
                                              <a:latin typeface="Cambria Math" panose="02040503050406030204" pitchFamily="18" charset="0"/>
                                            </a:rPr>
                                            <m:t>𝑖</m:t>
                                          </m:r>
                                        </m:e>
                                        <m:e>
                                          <m:r>
                                            <a:rPr lang="en-US" sz="1600" i="1">
                                              <a:latin typeface="Cambria Math" panose="02040503050406030204" pitchFamily="18" charset="0"/>
                                            </a:rPr>
                                            <m:t>𝑡</m:t>
                                          </m:r>
                                        </m:e>
                                      </m:d>
                                    </m:e>
                                  </m:nary>
                                </m:e>
                              </m:d>
                              <m:r>
                                <a:rPr lang="it-IT" sz="1600" b="0" i="1" smtClean="0">
                                  <a:latin typeface="Cambria Math" panose="02040503050406030204" pitchFamily="18" charset="0"/>
                                </a:rPr>
                                <m:t>,  </m:t>
                              </m:r>
                              <m:r>
                                <a:rPr lang="it-IT" sz="1600" i="1">
                                  <a:latin typeface="Cambria Math" panose="02040503050406030204" pitchFamily="18" charset="0"/>
                                </a:rPr>
                                <m:t>𝑖𝑓</m:t>
                              </m:r>
                              <m:r>
                                <a:rPr lang="it-IT" sz="1600" b="0" i="1" smtClean="0">
                                  <a:latin typeface="Cambria Math" panose="02040503050406030204" pitchFamily="18" charset="0"/>
                                </a:rPr>
                                <m:t> </m:t>
                              </m:r>
                              <m:r>
                                <a:rPr lang="en-US" sz="1600" i="1">
                                  <a:latin typeface="Cambria Math" panose="02040503050406030204" pitchFamily="18" charset="0"/>
                                </a:rPr>
                                <m:t>1≤</m:t>
                              </m:r>
                              <m:r>
                                <a:rPr lang="en-US" sz="1600" i="1">
                                  <a:latin typeface="Cambria Math" panose="02040503050406030204" pitchFamily="18" charset="0"/>
                                </a:rPr>
                                <m:t>𝑘</m:t>
                              </m:r>
                              <m:r>
                                <a:rPr lang="en-US" sz="1600" i="1">
                                  <a:latin typeface="Cambria Math" panose="02040503050406030204" pitchFamily="18" charset="0"/>
                                </a:rPr>
                                <m:t>&lt;</m:t>
                              </m:r>
                              <m:r>
                                <a:rPr lang="en-US" sz="1600" i="1">
                                  <a:latin typeface="Cambria Math" panose="02040503050406030204" pitchFamily="18" charset="0"/>
                                </a:rPr>
                                <m:t>𝑛</m:t>
                              </m:r>
                            </m:e>
                            <m:e>
                              <m:sSub>
                                <m:sSubPr>
                                  <m:ctrlPr>
                                    <a:rPr lang="en-US" sz="1600" b="1" i="1">
                                      <a:latin typeface="Cambria Math" panose="02040503050406030204" pitchFamily="18" charset="0"/>
                                    </a:rPr>
                                  </m:ctrlPr>
                                </m:sSubPr>
                                <m:e>
                                  <m:r>
                                    <a:rPr lang="it-IT" sz="1600" b="1" i="1" smtClean="0">
                                      <a:latin typeface="Cambria Math" panose="02040503050406030204" pitchFamily="18" charset="0"/>
                                    </a:rPr>
                                    <m:t>𝒎</m:t>
                                  </m:r>
                                </m:e>
                                <m:sub>
                                  <m:r>
                                    <a:rPr lang="en-US" sz="1600" b="0" i="1">
                                      <a:latin typeface="Cambria Math" panose="02040503050406030204" pitchFamily="18" charset="0"/>
                                    </a:rPr>
                                    <m:t>0</m:t>
                                  </m:r>
                                  <m:r>
                                    <a:rPr lang="it-IT" sz="1600" b="1" i="1">
                                      <a:latin typeface="Cambria Math" panose="02040503050406030204" pitchFamily="18" charset="0"/>
                                    </a:rPr>
                                    <m:t> </m:t>
                                  </m:r>
                                </m:sub>
                              </m:sSub>
                              <m:r>
                                <a:rPr lang="it-IT" sz="1600" i="1">
                                  <a:latin typeface="Cambria Math" panose="02040503050406030204" pitchFamily="18" charset="0"/>
                                </a:rPr>
                                <m:t>+</m:t>
                              </m:r>
                              <m:d>
                                <m:dPr>
                                  <m:begChr m:val="["/>
                                  <m:endChr m:val="]"/>
                                  <m:ctrlPr>
                                    <a:rPr lang="en-GB" sz="1600" i="1">
                                      <a:latin typeface="Cambria Math" panose="02040503050406030204" pitchFamily="18" charset="0"/>
                                    </a:rPr>
                                  </m:ctrlPr>
                                </m:dPr>
                                <m:e>
                                  <m:nary>
                                    <m:naryPr>
                                      <m:chr m:val="∑"/>
                                      <m:ctrlPr>
                                        <a:rPr lang="en-GB" sz="1600" i="1">
                                          <a:latin typeface="Cambria Math" panose="02040503050406030204" pitchFamily="18" charset="0"/>
                                        </a:rPr>
                                      </m:ctrlPr>
                                    </m:naryPr>
                                    <m:sub>
                                      <m:r>
                                        <m:rPr>
                                          <m:brk m:alnAt="23"/>
                                        </m:rPr>
                                        <a:rPr lang="en-GB" sz="1600" i="1">
                                          <a:latin typeface="Cambria Math" panose="02040503050406030204" pitchFamily="18" charset="0"/>
                                        </a:rPr>
                                        <m:t>𝑖</m:t>
                                      </m:r>
                                      <m:r>
                                        <a:rPr lang="en-GB" sz="1600" i="1">
                                          <a:latin typeface="Cambria Math" panose="02040503050406030204" pitchFamily="18" charset="0"/>
                                        </a:rPr>
                                        <m:t>=</m:t>
                                      </m:r>
                                      <m:r>
                                        <a:rPr lang="it-IT" sz="1600" i="1">
                                          <a:latin typeface="Cambria Math" panose="02040503050406030204" pitchFamily="18" charset="0"/>
                                        </a:rPr>
                                        <m:t>𝑘</m:t>
                                      </m:r>
                                    </m:sub>
                                    <m:sup>
                                      <m:r>
                                        <a:rPr lang="it-IT" sz="1600" i="1">
                                          <a:latin typeface="Cambria Math" panose="02040503050406030204" pitchFamily="18" charset="0"/>
                                        </a:rPr>
                                        <m:t>𝑛</m:t>
                                      </m:r>
                                    </m:sup>
                                    <m:e>
                                      <m:sSub>
                                        <m:sSubPr>
                                          <m:ctrlPr>
                                            <a:rPr lang="en-GB" sz="1600" i="1">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𝑨</m:t>
                                          </m:r>
                                        </m:e>
                                        <m:sub>
                                          <m:r>
                                            <a:rPr lang="it-IT" sz="1600" i="1">
                                              <a:latin typeface="Cambria Math" panose="02040503050406030204" pitchFamily="18" charset="0"/>
                                            </a:rPr>
                                            <m:t>𝑖</m:t>
                                          </m:r>
                                        </m:sub>
                                      </m:sSub>
                                      <m:r>
                                        <a:rPr lang="it-IT" sz="1600" b="1" i="1">
                                          <a:latin typeface="Cambria Math" panose="02040503050406030204" pitchFamily="18" charset="0"/>
                                        </a:rPr>
                                        <m:t>𝒚</m:t>
                                      </m:r>
                                      <m:d>
                                        <m:dPr>
                                          <m:ctrlPr>
                                            <a:rPr lang="en-IT"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𝑘</m:t>
                                          </m:r>
                                          <m:r>
                                            <a:rPr lang="it-IT" sz="1600" i="1">
                                              <a:latin typeface="Cambria Math" panose="02040503050406030204" pitchFamily="18" charset="0"/>
                                            </a:rPr>
                                            <m:t>−</m:t>
                                          </m:r>
                                          <m:r>
                                            <a:rPr lang="it-IT" sz="1600" i="1">
                                              <a:latin typeface="Cambria Math" panose="02040503050406030204" pitchFamily="18" charset="0"/>
                                            </a:rPr>
                                            <m:t>𝑖</m:t>
                                          </m:r>
                                        </m:e>
                                        <m:e>
                                          <m:r>
                                            <a:rPr lang="en-US" sz="1600" i="1">
                                              <a:latin typeface="Cambria Math" panose="02040503050406030204" pitchFamily="18" charset="0"/>
                                            </a:rPr>
                                            <m:t>𝑡</m:t>
                                          </m:r>
                                        </m:e>
                                      </m:d>
                                    </m:e>
                                  </m:nary>
                                </m:e>
                              </m:d>
                              <m:r>
                                <a:rPr lang="it-IT" sz="1600" b="0" i="1" smtClean="0">
                                  <a:latin typeface="Cambria Math" panose="02040503050406030204" pitchFamily="18" charset="0"/>
                                </a:rPr>
                                <m:t>,  </m:t>
                              </m:r>
                              <m:r>
                                <a:rPr lang="it-IT" sz="1600" b="0" i="1" smtClean="0">
                                  <a:latin typeface="Cambria Math" panose="02040503050406030204" pitchFamily="18" charset="0"/>
                                </a:rPr>
                                <m:t>𝑖𝑓</m:t>
                              </m:r>
                              <m:r>
                                <a:rPr lang="it-IT" sz="1600" b="0" i="1" smtClean="0">
                                  <a:latin typeface="Cambria Math" panose="02040503050406030204" pitchFamily="18" charset="0"/>
                                </a:rPr>
                                <m:t>  </m:t>
                              </m:r>
                              <m:r>
                                <a:rPr lang="it-IT" sz="1600" b="0" i="1" smtClean="0">
                                  <a:latin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𝑛</m:t>
                              </m:r>
                            </m:e>
                          </m:eqArr>
                        </m:e>
                      </m:d>
                    </m:oMath>
                  </m:oMathPara>
                </a14:m>
                <a:endParaRPr lang="en-IT" sz="1600"/>
              </a:p>
              <a:p>
                <a:endParaRPr lang="it-IT" sz="1600"/>
              </a:p>
            </p:txBody>
          </p:sp>
        </mc:Choice>
        <mc:Fallback>
          <p:sp>
            <p:nvSpPr>
              <p:cNvPr id="24" name="CasellaDiTesto 23">
                <a:extLst>
                  <a:ext uri="{FF2B5EF4-FFF2-40B4-BE49-F238E27FC236}">
                    <a16:creationId xmlns:a16="http://schemas.microsoft.com/office/drawing/2014/main" id="{51F56BB5-08B2-C00F-6E47-C198594DDED7}"/>
                  </a:ext>
                </a:extLst>
              </p:cNvPr>
              <p:cNvSpPr txBox="1">
                <a:spLocks noRot="1" noChangeAspect="1" noMove="1" noResize="1" noEditPoints="1" noAdjustHandles="1" noChangeArrowheads="1" noChangeShapeType="1" noTextEdit="1"/>
              </p:cNvSpPr>
              <p:nvPr/>
            </p:nvSpPr>
            <p:spPr>
              <a:xfrm>
                <a:off x="714664" y="4142926"/>
                <a:ext cx="8511882" cy="1910523"/>
              </a:xfrm>
              <a:prstGeom prst="rect">
                <a:avLst/>
              </a:prstGeom>
              <a:blipFill>
                <a:blip r:embed="rId8"/>
                <a:stretch>
                  <a:fillRect t="-37748" b="-43709"/>
                </a:stretch>
              </a:blipFill>
            </p:spPr>
            <p:txBody>
              <a:bodyPr/>
              <a:lstStyle/>
              <a:p>
                <a:r>
                  <a:rPr lang="en-IT">
                    <a:noFill/>
                  </a:rPr>
                  <a:t> </a:t>
                </a:r>
              </a:p>
            </p:txBody>
          </p:sp>
        </mc:Fallback>
      </mc:AlternateContent>
      <p:sp>
        <p:nvSpPr>
          <p:cNvPr id="26" name="CasellaDiTesto 25">
            <a:extLst>
              <a:ext uri="{FF2B5EF4-FFF2-40B4-BE49-F238E27FC236}">
                <a16:creationId xmlns:a16="http://schemas.microsoft.com/office/drawing/2014/main" id="{6859D166-D837-963A-27F8-6DD394F67E9A}"/>
              </a:ext>
            </a:extLst>
          </p:cNvPr>
          <p:cNvSpPr txBox="1"/>
          <p:nvPr/>
        </p:nvSpPr>
        <p:spPr>
          <a:xfrm>
            <a:off x="801417" y="1431125"/>
            <a:ext cx="3507828" cy="461665"/>
          </a:xfrm>
          <a:prstGeom prst="rect">
            <a:avLst/>
          </a:prstGeom>
          <a:noFill/>
        </p:spPr>
        <p:txBody>
          <a:bodyPr wrap="square" rtlCol="0">
            <a:spAutoFit/>
          </a:bodyPr>
          <a:lstStyle/>
          <a:p>
            <a:r>
              <a:rPr lang="en-GB" sz="2400" b="1" noProof="0">
                <a:solidFill>
                  <a:srgbClr val="C00000"/>
                </a:solidFill>
                <a:latin typeface="+mj-lt"/>
              </a:rPr>
              <a:t>Likelihood:</a:t>
            </a:r>
          </a:p>
        </p:txBody>
      </p:sp>
      <p:cxnSp>
        <p:nvCxnSpPr>
          <p:cNvPr id="27" name="Connettore diritto 6">
            <a:extLst>
              <a:ext uri="{FF2B5EF4-FFF2-40B4-BE49-F238E27FC236}">
                <a16:creationId xmlns:a16="http://schemas.microsoft.com/office/drawing/2014/main" id="{B73CA056-1075-A5B1-F560-0B8DB15C1F20}"/>
              </a:ext>
            </a:extLst>
          </p:cNvPr>
          <p:cNvCxnSpPr>
            <a:cxnSpLocks/>
          </p:cNvCxnSpPr>
          <p:nvPr/>
        </p:nvCxnSpPr>
        <p:spPr>
          <a:xfrm>
            <a:off x="7317887" y="1285241"/>
            <a:ext cx="0" cy="2966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ttore diritto 6">
            <a:extLst>
              <a:ext uri="{FF2B5EF4-FFF2-40B4-BE49-F238E27FC236}">
                <a16:creationId xmlns:a16="http://schemas.microsoft.com/office/drawing/2014/main" id="{B843E2A7-E0BA-59B0-D749-05E40775C240}"/>
              </a:ext>
            </a:extLst>
          </p:cNvPr>
          <p:cNvCxnSpPr>
            <a:cxnSpLocks/>
          </p:cNvCxnSpPr>
          <p:nvPr/>
        </p:nvCxnSpPr>
        <p:spPr>
          <a:xfrm>
            <a:off x="7317887" y="4251906"/>
            <a:ext cx="44632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959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olo 1">
            <a:extLst>
              <a:ext uri="{FF2B5EF4-FFF2-40B4-BE49-F238E27FC236}">
                <a16:creationId xmlns:a16="http://schemas.microsoft.com/office/drawing/2014/main" id="{C5067F29-8308-DC26-1916-E9316D239A6C}"/>
              </a:ext>
            </a:extLst>
          </p:cNvPr>
          <p:cNvSpPr>
            <a:spLocks noGrp="1"/>
          </p:cNvSpPr>
          <p:nvPr>
            <p:ph type="title"/>
          </p:nvPr>
        </p:nvSpPr>
        <p:spPr/>
        <p:txBody>
          <a:bodyPr>
            <a:normAutofit/>
          </a:bodyPr>
          <a:lstStyle/>
          <a:p>
            <a:r>
              <a:rPr lang="en-GB" b="0" i="0" noProof="0"/>
              <a:t>Classes of models</a:t>
            </a:r>
          </a:p>
        </p:txBody>
      </p:sp>
      <p:sp>
        <p:nvSpPr>
          <p:cNvPr id="8" name="Content Placeholder 7">
            <a:extLst>
              <a:ext uri="{FF2B5EF4-FFF2-40B4-BE49-F238E27FC236}">
                <a16:creationId xmlns:a16="http://schemas.microsoft.com/office/drawing/2014/main" id="{4237391E-C129-5783-3106-3FA0128B2A83}"/>
              </a:ext>
            </a:extLst>
          </p:cNvPr>
          <p:cNvSpPr>
            <a:spLocks noGrp="1"/>
          </p:cNvSpPr>
          <p:nvPr>
            <p:ph idx="4294967295"/>
          </p:nvPr>
        </p:nvSpPr>
        <p:spPr>
          <a:xfrm>
            <a:off x="8320088" y="2212492"/>
            <a:ext cx="3871912" cy="2889595"/>
          </a:xfrm>
        </p:spPr>
        <p:txBody>
          <a:bodyPr anchor="ctr">
            <a:normAutofit/>
          </a:bodyPr>
          <a:lstStyle/>
          <a:p>
            <a:pPr>
              <a:buFont typeface="Wingdings" panose="05000000000000000000" pitchFamily="2" charset="2"/>
              <a:buChar char="§"/>
            </a:pPr>
            <a:r>
              <a:rPr lang="en-GB" sz="1800" b="1" noProof="0"/>
              <a:t>AR </a:t>
            </a:r>
          </a:p>
          <a:p>
            <a:pPr>
              <a:buFont typeface="Wingdings" panose="05000000000000000000" pitchFamily="2" charset="2"/>
              <a:buChar char="§"/>
            </a:pPr>
            <a:r>
              <a:rPr lang="en-GB" sz="1800" b="1" noProof="0"/>
              <a:t>MA </a:t>
            </a:r>
          </a:p>
          <a:p>
            <a:pPr>
              <a:buFont typeface="Wingdings" panose="05000000000000000000" pitchFamily="2" charset="2"/>
              <a:buChar char="§"/>
            </a:pPr>
            <a:r>
              <a:rPr lang="en-GB" sz="1800" b="1" noProof="0"/>
              <a:t>ARMA</a:t>
            </a:r>
          </a:p>
          <a:p>
            <a:pPr>
              <a:buFont typeface="Wingdings" panose="05000000000000000000" pitchFamily="2" charset="2"/>
              <a:buChar char="§"/>
            </a:pPr>
            <a:r>
              <a:rPr lang="en-GB" sz="1800" noProof="0"/>
              <a:t>a more robust </a:t>
            </a:r>
            <a:r>
              <a:rPr lang="en-GB" sz="1800" b="1" noProof="0"/>
              <a:t>VAR</a:t>
            </a:r>
          </a:p>
        </p:txBody>
      </p:sp>
      <p:pic>
        <p:nvPicPr>
          <p:cNvPr id="4" name="Segnaposto contenuto 3">
            <a:extLst>
              <a:ext uri="{FF2B5EF4-FFF2-40B4-BE49-F238E27FC236}">
                <a16:creationId xmlns:a16="http://schemas.microsoft.com/office/drawing/2014/main" id="{E7FC96F1-92EB-9691-B4D6-739A362FAD6A}"/>
              </a:ext>
            </a:extLst>
          </p:cNvPr>
          <p:cNvPicPr>
            <a:picLocks noChangeAspect="1"/>
          </p:cNvPicPr>
          <p:nvPr/>
        </p:nvPicPr>
        <p:blipFill>
          <a:blip r:embed="rId3"/>
          <a:srcRect r="2" b="458"/>
          <a:stretch>
            <a:fillRect/>
          </a:stretch>
        </p:blipFill>
        <p:spPr>
          <a:xfrm>
            <a:off x="324678" y="1483454"/>
            <a:ext cx="7547113" cy="4639107"/>
          </a:xfrm>
          <a:prstGeom prst="rect">
            <a:avLst/>
          </a:prstGeom>
        </p:spPr>
      </p:pic>
    </p:spTree>
    <p:extLst>
      <p:ext uri="{BB962C8B-B14F-4D97-AF65-F5344CB8AC3E}">
        <p14:creationId xmlns:p14="http://schemas.microsoft.com/office/powerpoint/2010/main" val="1683022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2">
            <a:extLst>
              <a:ext uri="{FF2B5EF4-FFF2-40B4-BE49-F238E27FC236}">
                <a16:creationId xmlns:a16="http://schemas.microsoft.com/office/drawing/2014/main" id="{5C5C713B-1892-2E50-9E2E-D616F27A1F00}"/>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Vector Auto Regression – VAR(n)</a:t>
            </a:r>
          </a:p>
        </p:txBody>
      </p:sp>
      <p:pic>
        <p:nvPicPr>
          <p:cNvPr id="4" name="Immagine 3" descr="Immagine che contiene testo, linea, diagramma, Diagramma&#10;&#10;Descrizione generata automaticamente">
            <a:extLst>
              <a:ext uri="{FF2B5EF4-FFF2-40B4-BE49-F238E27FC236}">
                <a16:creationId xmlns:a16="http://schemas.microsoft.com/office/drawing/2014/main" id="{57A4BB15-8780-E50C-E0B1-1C6E4B54AE75}"/>
              </a:ext>
            </a:extLst>
          </p:cNvPr>
          <p:cNvPicPr>
            <a:picLocks noChangeAspect="1"/>
          </p:cNvPicPr>
          <p:nvPr/>
        </p:nvPicPr>
        <p:blipFill>
          <a:blip r:embed="rId2"/>
          <a:stretch>
            <a:fillRect/>
          </a:stretch>
        </p:blipFill>
        <p:spPr>
          <a:xfrm>
            <a:off x="1287348" y="1231900"/>
            <a:ext cx="3962400" cy="2197100"/>
          </a:xfrm>
          <a:prstGeom prst="rect">
            <a:avLst/>
          </a:prstGeom>
        </p:spPr>
      </p:pic>
      <p:pic>
        <p:nvPicPr>
          <p:cNvPr id="7" name="Immagine 6" descr="Immagine che contiene testo, linea, Diagramma, diagramma&#10;&#10;Descrizione generata automaticamente">
            <a:extLst>
              <a:ext uri="{FF2B5EF4-FFF2-40B4-BE49-F238E27FC236}">
                <a16:creationId xmlns:a16="http://schemas.microsoft.com/office/drawing/2014/main" id="{5E2D2635-08D4-9341-5158-7F47915261C7}"/>
              </a:ext>
            </a:extLst>
          </p:cNvPr>
          <p:cNvPicPr>
            <a:picLocks noChangeAspect="1"/>
          </p:cNvPicPr>
          <p:nvPr/>
        </p:nvPicPr>
        <p:blipFill>
          <a:blip r:embed="rId3"/>
          <a:stretch>
            <a:fillRect/>
          </a:stretch>
        </p:blipFill>
        <p:spPr>
          <a:xfrm>
            <a:off x="1287348" y="3704549"/>
            <a:ext cx="3999510" cy="2217677"/>
          </a:xfrm>
          <a:prstGeom prst="rect">
            <a:avLst/>
          </a:prstGeom>
        </p:spPr>
      </p:pic>
      <p:pic>
        <p:nvPicPr>
          <p:cNvPr id="9" name="Immagine 8" descr="Immagine che contiene linea, Diagramma, testo, diagramma&#10;&#10;Descrizione generata automaticamente">
            <a:extLst>
              <a:ext uri="{FF2B5EF4-FFF2-40B4-BE49-F238E27FC236}">
                <a16:creationId xmlns:a16="http://schemas.microsoft.com/office/drawing/2014/main" id="{4383BBD7-EF5B-4DD2-162D-94BC58143CF8}"/>
              </a:ext>
            </a:extLst>
          </p:cNvPr>
          <p:cNvPicPr>
            <a:picLocks noChangeAspect="1"/>
          </p:cNvPicPr>
          <p:nvPr/>
        </p:nvPicPr>
        <p:blipFill>
          <a:blip r:embed="rId4"/>
          <a:stretch>
            <a:fillRect/>
          </a:stretch>
        </p:blipFill>
        <p:spPr>
          <a:xfrm>
            <a:off x="6942251" y="3648926"/>
            <a:ext cx="3999511" cy="2197100"/>
          </a:xfrm>
          <a:prstGeom prst="rect">
            <a:avLst/>
          </a:prstGeom>
        </p:spPr>
      </p:pic>
      <p:pic>
        <p:nvPicPr>
          <p:cNvPr id="11" name="Immagine 10" descr="Immagine che contiene Diagramma, linea, testo, schermata&#10;&#10;Descrizione generata automaticamente">
            <a:extLst>
              <a:ext uri="{FF2B5EF4-FFF2-40B4-BE49-F238E27FC236}">
                <a16:creationId xmlns:a16="http://schemas.microsoft.com/office/drawing/2014/main" id="{10929B14-E3BA-A7D6-BE8F-E8548750C2FD}"/>
              </a:ext>
            </a:extLst>
          </p:cNvPr>
          <p:cNvPicPr>
            <a:picLocks noChangeAspect="1"/>
          </p:cNvPicPr>
          <p:nvPr/>
        </p:nvPicPr>
        <p:blipFill>
          <a:blip r:embed="rId5"/>
          <a:stretch>
            <a:fillRect/>
          </a:stretch>
        </p:blipFill>
        <p:spPr>
          <a:xfrm>
            <a:off x="6942252" y="1231900"/>
            <a:ext cx="3962400" cy="2197100"/>
          </a:xfrm>
          <a:prstGeom prst="rect">
            <a:avLst/>
          </a:prstGeom>
        </p:spPr>
      </p:pic>
    </p:spTree>
    <p:extLst>
      <p:ext uri="{BB962C8B-B14F-4D97-AF65-F5344CB8AC3E}">
        <p14:creationId xmlns:p14="http://schemas.microsoft.com/office/powerpoint/2010/main" val="3485345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13CB9BD7-FF16-EEBD-DF34-84CDB5836346}"/>
              </a:ext>
            </a:extLst>
          </p:cNvPr>
          <p:cNvSpPr txBox="1">
            <a:spLocks noGrp="1" noChangeAspect="1" noChangeArrowheads="1"/>
          </p:cNvSpPr>
          <p:nvPr>
            <p:ph type="title"/>
          </p:nvPr>
        </p:nvSpPr>
        <p:spPr bwMode="auto">
          <a:xfrm>
            <a:off x="104774" y="90488"/>
            <a:ext cx="748920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Trace and density plots (VAR Model)</a:t>
            </a:r>
          </a:p>
        </p:txBody>
      </p:sp>
      <p:sp>
        <p:nvSpPr>
          <p:cNvPr id="2" name="CasellaDiTesto 1">
            <a:extLst>
              <a:ext uri="{FF2B5EF4-FFF2-40B4-BE49-F238E27FC236}">
                <a16:creationId xmlns:a16="http://schemas.microsoft.com/office/drawing/2014/main" id="{463D360A-E8BC-4267-DFB7-245D63C55CED}"/>
              </a:ext>
            </a:extLst>
          </p:cNvPr>
          <p:cNvSpPr txBox="1"/>
          <p:nvPr/>
        </p:nvSpPr>
        <p:spPr>
          <a:xfrm>
            <a:off x="178128" y="1294904"/>
            <a:ext cx="821443" cy="369332"/>
          </a:xfrm>
          <a:prstGeom prst="rect">
            <a:avLst/>
          </a:prstGeom>
          <a:noFill/>
        </p:spPr>
        <p:txBody>
          <a:bodyPr wrap="none" rtlCol="0">
            <a:spAutoFit/>
          </a:bodyPr>
          <a:lstStyle/>
          <a:p>
            <a:r>
              <a:rPr lang="it-IT"/>
              <a:t>VAR(1)</a:t>
            </a:r>
          </a:p>
        </p:txBody>
      </p:sp>
      <p:pic>
        <p:nvPicPr>
          <p:cNvPr id="4" name="Immagine 3">
            <a:extLst>
              <a:ext uri="{FF2B5EF4-FFF2-40B4-BE49-F238E27FC236}">
                <a16:creationId xmlns:a16="http://schemas.microsoft.com/office/drawing/2014/main" id="{961B9487-B979-BC69-30CA-4C10F8F33043}"/>
              </a:ext>
            </a:extLst>
          </p:cNvPr>
          <p:cNvPicPr>
            <a:picLocks noChangeAspect="1"/>
          </p:cNvPicPr>
          <p:nvPr/>
        </p:nvPicPr>
        <p:blipFill>
          <a:blip r:embed="rId2"/>
          <a:stretch>
            <a:fillRect/>
          </a:stretch>
        </p:blipFill>
        <p:spPr>
          <a:xfrm>
            <a:off x="178128" y="2105524"/>
            <a:ext cx="3705733" cy="2646952"/>
          </a:xfrm>
          <a:prstGeom prst="rect">
            <a:avLst/>
          </a:prstGeom>
        </p:spPr>
      </p:pic>
      <p:pic>
        <p:nvPicPr>
          <p:cNvPr id="6" name="Immagine 5">
            <a:extLst>
              <a:ext uri="{FF2B5EF4-FFF2-40B4-BE49-F238E27FC236}">
                <a16:creationId xmlns:a16="http://schemas.microsoft.com/office/drawing/2014/main" id="{F4444E0D-004C-316C-E51A-074108FD5F56}"/>
              </a:ext>
            </a:extLst>
          </p:cNvPr>
          <p:cNvPicPr>
            <a:picLocks noChangeAspect="1"/>
          </p:cNvPicPr>
          <p:nvPr/>
        </p:nvPicPr>
        <p:blipFill>
          <a:blip r:embed="rId3"/>
          <a:stretch>
            <a:fillRect/>
          </a:stretch>
        </p:blipFill>
        <p:spPr>
          <a:xfrm>
            <a:off x="4167605" y="2105524"/>
            <a:ext cx="3705734" cy="2646953"/>
          </a:xfrm>
          <a:prstGeom prst="rect">
            <a:avLst/>
          </a:prstGeom>
        </p:spPr>
      </p:pic>
      <p:pic>
        <p:nvPicPr>
          <p:cNvPr id="7" name="Immagine 6">
            <a:extLst>
              <a:ext uri="{FF2B5EF4-FFF2-40B4-BE49-F238E27FC236}">
                <a16:creationId xmlns:a16="http://schemas.microsoft.com/office/drawing/2014/main" id="{252410D5-84A7-5538-4B36-C225E02A2AFC}"/>
              </a:ext>
            </a:extLst>
          </p:cNvPr>
          <p:cNvPicPr>
            <a:picLocks noChangeAspect="1"/>
          </p:cNvPicPr>
          <p:nvPr/>
        </p:nvPicPr>
        <p:blipFill>
          <a:blip r:embed="rId4"/>
          <a:stretch>
            <a:fillRect/>
          </a:stretch>
        </p:blipFill>
        <p:spPr>
          <a:xfrm>
            <a:off x="8157083" y="2105524"/>
            <a:ext cx="3705733" cy="2646952"/>
          </a:xfrm>
          <a:prstGeom prst="rect">
            <a:avLst/>
          </a:prstGeom>
        </p:spPr>
      </p:pic>
    </p:spTree>
    <p:extLst>
      <p:ext uri="{BB962C8B-B14F-4D97-AF65-F5344CB8AC3E}">
        <p14:creationId xmlns:p14="http://schemas.microsoft.com/office/powerpoint/2010/main" val="1686357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F454F7B3-EC50-02DE-1E4D-D2BACB7839E6}"/>
              </a:ext>
            </a:extLst>
          </p:cNvPr>
          <p:cNvSpPr txBox="1">
            <a:spLocks noGrp="1" noChangeAspect="1" noChangeArrowheads="1"/>
          </p:cNvSpPr>
          <p:nvPr>
            <p:ph type="title"/>
          </p:nvPr>
        </p:nvSpPr>
        <p:spPr bwMode="auto">
          <a:xfrm>
            <a:off x="104775" y="90488"/>
            <a:ext cx="945004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Vector Auto Regression – </a:t>
            </a:r>
            <a:r>
              <a:rPr lang="en-GB" b="0" i="0" noProof="0" err="1"/>
              <a:t>Analisys</a:t>
            </a:r>
            <a:r>
              <a:rPr lang="en-GB" b="0" i="0" noProof="0"/>
              <a:t> with different priors (1)</a:t>
            </a:r>
          </a:p>
        </p:txBody>
      </p:sp>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8239DF7F-3D2C-8C1D-F2D4-03B3742D65B7}"/>
                  </a:ext>
                </a:extLst>
              </p:cNvPr>
              <p:cNvSpPr txBox="1"/>
              <p:nvPr/>
            </p:nvSpPr>
            <p:spPr>
              <a:xfrm>
                <a:off x="629478" y="1451113"/>
                <a:ext cx="5300870" cy="369332"/>
              </a:xfrm>
              <a:prstGeom prst="rect">
                <a:avLst/>
              </a:prstGeom>
              <a:noFill/>
            </p:spPr>
            <p:txBody>
              <a:bodyPr wrap="square" rtlCol="0">
                <a:spAutoFit/>
              </a:bodyPr>
              <a:lstStyle/>
              <a:p>
                <a:r>
                  <a:rPr lang="it-IT">
                    <a:latin typeface="+mj-lt"/>
                  </a:rPr>
                  <a:t>We </a:t>
                </a:r>
                <a:r>
                  <a:rPr lang="it-IT" err="1">
                    <a:latin typeface="+mj-lt"/>
                  </a:rPr>
                  <a:t>tested</a:t>
                </a:r>
                <a:r>
                  <a:rPr lang="it-IT">
                    <a:latin typeface="+mj-lt"/>
                  </a:rPr>
                  <a:t> 2 </a:t>
                </a:r>
                <a:r>
                  <a:rPr lang="it-IT" err="1">
                    <a:latin typeface="+mj-lt"/>
                  </a:rPr>
                  <a:t>different</a:t>
                </a:r>
                <a:r>
                  <a:rPr lang="it-IT">
                    <a:latin typeface="+mj-lt"/>
                  </a:rPr>
                  <a:t> </a:t>
                </a:r>
                <a:r>
                  <a:rPr lang="it-IT" err="1">
                    <a:latin typeface="+mj-lt"/>
                  </a:rPr>
                  <a:t>priors</a:t>
                </a:r>
                <a:r>
                  <a:rPr lang="it-IT">
                    <a:latin typeface="+mj-lt"/>
                  </a:rPr>
                  <a:t> for the </a:t>
                </a:r>
                <a:r>
                  <a:rPr lang="it-IT" err="1">
                    <a:latin typeface="+mj-lt"/>
                  </a:rPr>
                  <a:t>precision</a:t>
                </a:r>
                <a:r>
                  <a:rPr lang="it-IT">
                    <a:latin typeface="+mj-lt"/>
                  </a:rPr>
                  <a:t> </a:t>
                </a:r>
                <a:r>
                  <a:rPr lang="it-IT" err="1">
                    <a:latin typeface="+mj-lt"/>
                  </a:rPr>
                  <a:t>matrix</a:t>
                </a:r>
                <a14:m>
                  <m:oMath xmlns:m="http://schemas.openxmlformats.org/officeDocument/2006/math">
                    <m:r>
                      <a:rPr lang="it-IT" b="0" i="0" smtClean="0">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𝝉</m:t>
                    </m:r>
                  </m:oMath>
                </a14:m>
                <a:endParaRPr lang="it-IT" i="1">
                  <a:latin typeface="+mj-lt"/>
                  <a:ea typeface="Cambria Math" panose="02040503050406030204" pitchFamily="18" charset="0"/>
                </a:endParaRPr>
              </a:p>
            </p:txBody>
          </p:sp>
        </mc:Choice>
        <mc:Fallback>
          <p:sp>
            <p:nvSpPr>
              <p:cNvPr id="4" name="CasellaDiTesto 3">
                <a:extLst>
                  <a:ext uri="{FF2B5EF4-FFF2-40B4-BE49-F238E27FC236}">
                    <a16:creationId xmlns:a16="http://schemas.microsoft.com/office/drawing/2014/main" id="{8239DF7F-3D2C-8C1D-F2D4-03B3742D65B7}"/>
                  </a:ext>
                </a:extLst>
              </p:cNvPr>
              <p:cNvSpPr txBox="1">
                <a:spLocks noRot="1" noChangeAspect="1" noMove="1" noResize="1" noEditPoints="1" noAdjustHandles="1" noChangeArrowheads="1" noChangeShapeType="1" noTextEdit="1"/>
              </p:cNvSpPr>
              <p:nvPr/>
            </p:nvSpPr>
            <p:spPr>
              <a:xfrm>
                <a:off x="629478" y="1451113"/>
                <a:ext cx="5300870" cy="369332"/>
              </a:xfrm>
              <a:prstGeom prst="rect">
                <a:avLst/>
              </a:prstGeom>
              <a:blipFill>
                <a:blip r:embed="rId2"/>
                <a:stretch>
                  <a:fillRect l="-955" t="-6667" b="-26667"/>
                </a:stretch>
              </a:blipFill>
            </p:spPr>
            <p:txBody>
              <a:bodyPr/>
              <a:lstStyle/>
              <a:p>
                <a:r>
                  <a:rPr lang="en-IT">
                    <a:noFill/>
                  </a:rPr>
                  <a:t> </a:t>
                </a:r>
              </a:p>
            </p:txBody>
          </p:sp>
        </mc:Fallback>
      </mc:AlternateContent>
      <p:sp>
        <p:nvSpPr>
          <p:cNvPr id="5" name="CasellaDiTesto 4">
            <a:extLst>
              <a:ext uri="{FF2B5EF4-FFF2-40B4-BE49-F238E27FC236}">
                <a16:creationId xmlns:a16="http://schemas.microsoft.com/office/drawing/2014/main" id="{841FE95F-3E67-BC92-00AF-6292854A6985}"/>
              </a:ext>
            </a:extLst>
          </p:cNvPr>
          <p:cNvSpPr txBox="1"/>
          <p:nvPr/>
        </p:nvSpPr>
        <p:spPr>
          <a:xfrm>
            <a:off x="1121799" y="2174893"/>
            <a:ext cx="2098479" cy="461665"/>
          </a:xfrm>
          <a:prstGeom prst="rect">
            <a:avLst/>
          </a:prstGeom>
          <a:noFill/>
        </p:spPr>
        <p:txBody>
          <a:bodyPr wrap="square" rtlCol="0">
            <a:spAutoFit/>
          </a:bodyPr>
          <a:lstStyle/>
          <a:p>
            <a:r>
              <a:rPr lang="en-GB" sz="2400" b="1" noProof="0">
                <a:solidFill>
                  <a:srgbClr val="C00000"/>
                </a:solidFill>
                <a:latin typeface="+mj-lt"/>
              </a:rPr>
              <a:t>Diagonal prior:</a:t>
            </a:r>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96DB2D50-952A-7249-4FF2-839FA19E000B}"/>
                  </a:ext>
                </a:extLst>
              </p:cNvPr>
              <p:cNvSpPr txBox="1"/>
              <p:nvPr/>
            </p:nvSpPr>
            <p:spPr>
              <a:xfrm>
                <a:off x="1229587" y="2684297"/>
                <a:ext cx="1620507" cy="5130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ea typeface="Cambria Math" panose="02040503050406030204" pitchFamily="18" charset="0"/>
                        </a:rPr>
                        <m:t>𝝉</m:t>
                      </m:r>
                      <m:r>
                        <a:rPr lang="it-IT" b="0" i="1" smtClean="0">
                          <a:latin typeface="Cambria Math" panose="02040503050406030204" pitchFamily="18" charset="0"/>
                          <a:ea typeface="Cambria Math" panose="02040503050406030204" pitchFamily="18" charset="0"/>
                        </a:rPr>
                        <m:t>= </m:t>
                      </m:r>
                      <m:d>
                        <m:dPr>
                          <m:ctrlPr>
                            <a:rPr lang="it-IT" b="0" i="1" smtClean="0">
                              <a:latin typeface="Cambria Math" panose="02040503050406030204" pitchFamily="18" charset="0"/>
                              <a:ea typeface="Cambria Math" panose="02040503050406030204" pitchFamily="18" charset="0"/>
                            </a:rPr>
                          </m:ctrlPr>
                        </m:dPr>
                        <m:e>
                          <m:m>
                            <m:mPr>
                              <m:mcs>
                                <m:mc>
                                  <m:mcPr>
                                    <m:count m:val="2"/>
                                    <m:mcJc m:val="center"/>
                                  </m:mcPr>
                                </m:mc>
                              </m:mcs>
                              <m:ctrlPr>
                                <a:rPr lang="it-IT" b="0" i="1" smtClean="0">
                                  <a:latin typeface="Cambria Math" panose="02040503050406030204" pitchFamily="18" charset="0"/>
                                  <a:ea typeface="Cambria Math" panose="02040503050406030204" pitchFamily="18" charset="0"/>
                                </a:rPr>
                              </m:ctrlPr>
                            </m:mPr>
                            <m:mr>
                              <m:e>
                                <m:sSub>
                                  <m:sSubPr>
                                    <m:ctrlPr>
                                      <a:rPr lang="it-IT" b="0"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𝜏</m:t>
                                    </m:r>
                                  </m:e>
                                  <m:sub>
                                    <m:r>
                                      <a:rPr lang="it-IT" b="0" i="1" smtClean="0">
                                        <a:latin typeface="Cambria Math" panose="02040503050406030204" pitchFamily="18" charset="0"/>
                                        <a:ea typeface="Cambria Math" panose="02040503050406030204" pitchFamily="18" charset="0"/>
                                      </a:rPr>
                                      <m:t>11</m:t>
                                    </m:r>
                                  </m:sub>
                                </m:sSub>
                              </m:e>
                              <m:e>
                                <m:r>
                                  <a:rPr lang="it-IT" b="0" i="1" smtClean="0">
                                    <a:latin typeface="Cambria Math" panose="02040503050406030204" pitchFamily="18" charset="0"/>
                                    <a:ea typeface="Cambria Math" panose="02040503050406030204" pitchFamily="18" charset="0"/>
                                  </a:rPr>
                                  <m:t>0</m:t>
                                </m:r>
                              </m:e>
                            </m:mr>
                            <m:mr>
                              <m:e>
                                <m:r>
                                  <a:rPr lang="it-IT" b="0" i="1" smtClean="0">
                                    <a:latin typeface="Cambria Math" panose="02040503050406030204" pitchFamily="18" charset="0"/>
                                    <a:ea typeface="Cambria Math" panose="02040503050406030204" pitchFamily="18" charset="0"/>
                                  </a:rPr>
                                  <m:t>0</m:t>
                                </m:r>
                              </m:e>
                              <m:e>
                                <m:sSub>
                                  <m:sSubPr>
                                    <m:ctrlPr>
                                      <a:rPr lang="it-IT" b="0"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𝜏</m:t>
                                    </m:r>
                                  </m:e>
                                  <m:sub>
                                    <m:r>
                                      <a:rPr lang="it-IT" b="0" i="1" smtClean="0">
                                        <a:latin typeface="Cambria Math" panose="02040503050406030204" pitchFamily="18" charset="0"/>
                                        <a:ea typeface="Cambria Math" panose="02040503050406030204" pitchFamily="18" charset="0"/>
                                      </a:rPr>
                                      <m:t>22</m:t>
                                    </m:r>
                                  </m:sub>
                                </m:sSub>
                              </m:e>
                            </m:mr>
                          </m:m>
                        </m:e>
                      </m:d>
                    </m:oMath>
                  </m:oMathPara>
                </a14:m>
                <a:endParaRPr lang="en-GB"/>
              </a:p>
            </p:txBody>
          </p:sp>
        </mc:Choice>
        <mc:Fallback>
          <p:sp>
            <p:nvSpPr>
              <p:cNvPr id="6" name="CasellaDiTesto 5">
                <a:extLst>
                  <a:ext uri="{FF2B5EF4-FFF2-40B4-BE49-F238E27FC236}">
                    <a16:creationId xmlns:a16="http://schemas.microsoft.com/office/drawing/2014/main" id="{96DB2D50-952A-7249-4FF2-839FA19E000B}"/>
                  </a:ext>
                </a:extLst>
              </p:cNvPr>
              <p:cNvSpPr txBox="1">
                <a:spLocks noRot="1" noChangeAspect="1" noMove="1" noResize="1" noEditPoints="1" noAdjustHandles="1" noChangeArrowheads="1" noChangeShapeType="1" noTextEdit="1"/>
              </p:cNvSpPr>
              <p:nvPr/>
            </p:nvSpPr>
            <p:spPr>
              <a:xfrm>
                <a:off x="1229587" y="2684297"/>
                <a:ext cx="1620507" cy="513026"/>
              </a:xfrm>
              <a:prstGeom prst="rect">
                <a:avLst/>
              </a:prstGeom>
              <a:blipFill>
                <a:blip r:embed="rId3"/>
                <a:stretch>
                  <a:fillRect l="-775" t="-2439" b="-9756"/>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7CA015E0-5A62-4142-BEDD-01A95D7249EB}"/>
                  </a:ext>
                </a:extLst>
              </p:cNvPr>
              <p:cNvSpPr txBox="1"/>
              <p:nvPr/>
            </p:nvSpPr>
            <p:spPr>
              <a:xfrm>
                <a:off x="1175693" y="3266349"/>
                <a:ext cx="3304427"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it-IT" i="1" smtClean="0">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𝜏</m:t>
                          </m:r>
                        </m:e>
                        <m:sub>
                          <m:r>
                            <a:rPr lang="it-IT" b="0" i="1">
                              <a:latin typeface="Cambria Math" panose="02040503050406030204" pitchFamily="18" charset="0"/>
                              <a:ea typeface="Cambria Math" panose="02040503050406030204" pitchFamily="18" charset="0"/>
                            </a:rPr>
                            <m:t>11</m:t>
                          </m:r>
                        </m:sub>
                      </m:sSub>
                      <m:r>
                        <a:rPr lang="it-IT" b="0" i="1" smtClean="0">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𝜏</m:t>
                          </m:r>
                        </m:e>
                        <m:sub>
                          <m:r>
                            <a:rPr lang="it-IT" b="0" i="1" smtClean="0">
                              <a:latin typeface="Cambria Math" panose="02040503050406030204" pitchFamily="18" charset="0"/>
                              <a:ea typeface="Cambria Math" panose="02040503050406030204" pitchFamily="18" charset="0"/>
                            </a:rPr>
                            <m:t>22</m:t>
                          </m:r>
                        </m:sub>
                      </m:sSub>
                      <m:r>
                        <a:rPr lang="en-GB" i="1" noProof="0" smtClean="0">
                          <a:latin typeface="Cambria Math" panose="02040503050406030204" pitchFamily="18" charset="0"/>
                        </a:rPr>
                        <m:t>∼ </m:t>
                      </m:r>
                      <m:r>
                        <a:rPr lang="en-GB" i="1" noProof="0" smtClean="0">
                          <a:latin typeface="Cambria Math" panose="02040503050406030204" pitchFamily="18" charset="0"/>
                        </a:rPr>
                        <m:t>𝐺𝑎𝑚𝑚𝑎</m:t>
                      </m:r>
                      <m:r>
                        <a:rPr lang="en-GB" i="1" noProof="0" smtClean="0">
                          <a:latin typeface="Cambria Math" panose="02040503050406030204" pitchFamily="18" charset="0"/>
                        </a:rPr>
                        <m:t>(0.01, 0.01)</m:t>
                      </m:r>
                    </m:oMath>
                  </m:oMathPara>
                </a14:m>
                <a:endParaRPr lang="en-GB"/>
              </a:p>
            </p:txBody>
          </p:sp>
        </mc:Choice>
        <mc:Fallback>
          <p:sp>
            <p:nvSpPr>
              <p:cNvPr id="8" name="CasellaDiTesto 7">
                <a:extLst>
                  <a:ext uri="{FF2B5EF4-FFF2-40B4-BE49-F238E27FC236}">
                    <a16:creationId xmlns:a16="http://schemas.microsoft.com/office/drawing/2014/main" id="{7CA015E0-5A62-4142-BEDD-01A95D7249EB}"/>
                  </a:ext>
                </a:extLst>
              </p:cNvPr>
              <p:cNvSpPr txBox="1">
                <a:spLocks noRot="1" noChangeAspect="1" noMove="1" noResize="1" noEditPoints="1" noAdjustHandles="1" noChangeArrowheads="1" noChangeShapeType="1" noTextEdit="1"/>
              </p:cNvSpPr>
              <p:nvPr/>
            </p:nvSpPr>
            <p:spPr>
              <a:xfrm>
                <a:off x="1175693" y="3266349"/>
                <a:ext cx="3304427" cy="369332"/>
              </a:xfrm>
              <a:prstGeom prst="rect">
                <a:avLst/>
              </a:prstGeom>
              <a:blipFill>
                <a:blip r:embed="rId4"/>
                <a:stretch>
                  <a:fillRect b="-13333"/>
                </a:stretch>
              </a:blipFill>
            </p:spPr>
            <p:txBody>
              <a:bodyPr/>
              <a:lstStyle/>
              <a:p>
                <a:r>
                  <a:rPr lang="en-IT">
                    <a:noFill/>
                  </a:rPr>
                  <a:t> </a:t>
                </a:r>
              </a:p>
            </p:txBody>
          </p:sp>
        </mc:Fallback>
      </mc:AlternateContent>
      <p:sp>
        <p:nvSpPr>
          <p:cNvPr id="9" name="CasellaDiTesto 8">
            <a:extLst>
              <a:ext uri="{FF2B5EF4-FFF2-40B4-BE49-F238E27FC236}">
                <a16:creationId xmlns:a16="http://schemas.microsoft.com/office/drawing/2014/main" id="{54A25F39-04D7-1970-0582-48D7525FFC9D}"/>
              </a:ext>
            </a:extLst>
          </p:cNvPr>
          <p:cNvSpPr txBox="1"/>
          <p:nvPr/>
        </p:nvSpPr>
        <p:spPr>
          <a:xfrm>
            <a:off x="1175693" y="4308629"/>
            <a:ext cx="1931942" cy="461665"/>
          </a:xfrm>
          <a:prstGeom prst="rect">
            <a:avLst/>
          </a:prstGeom>
          <a:noFill/>
        </p:spPr>
        <p:txBody>
          <a:bodyPr wrap="square" rtlCol="0">
            <a:spAutoFit/>
          </a:bodyPr>
          <a:lstStyle/>
          <a:p>
            <a:r>
              <a:rPr lang="en-GB" sz="2400" b="1" noProof="0">
                <a:solidFill>
                  <a:srgbClr val="C00000"/>
                </a:solidFill>
                <a:latin typeface="+mj-lt"/>
              </a:rPr>
              <a:t>Wishart prior:</a:t>
            </a:r>
          </a:p>
        </p:txBody>
      </p:sp>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BCA902B7-72A8-3DFF-43E1-31C862C4C947}"/>
                  </a:ext>
                </a:extLst>
              </p:cNvPr>
              <p:cNvSpPr txBox="1"/>
              <p:nvPr/>
            </p:nvSpPr>
            <p:spPr>
              <a:xfrm>
                <a:off x="1321212" y="4943085"/>
                <a:ext cx="2753959" cy="276999"/>
              </a:xfrm>
              <a:prstGeom prst="rect">
                <a:avLst/>
              </a:prstGeom>
              <a:noFill/>
            </p:spPr>
            <p:txBody>
              <a:bodyPr wrap="none" lIns="0" tIns="0" rIns="0" bIns="0" rtlCol="0">
                <a:spAutoFit/>
              </a:bodyPr>
              <a:lstStyle/>
              <a:p>
                <a14:m>
                  <m:oMath xmlns:m="http://schemas.openxmlformats.org/officeDocument/2006/math">
                    <m:r>
                      <a:rPr lang="en-GB" b="1" i="1" smtClean="0">
                        <a:latin typeface="Cambria Math" panose="02040503050406030204" pitchFamily="18" charset="0"/>
                        <a:ea typeface="Cambria Math" panose="02040503050406030204" pitchFamily="18" charset="0"/>
                      </a:rPr>
                      <m:t>𝝉</m:t>
                    </m:r>
                    <m:r>
                      <a:rPr lang="it-IT" b="0" i="1" smtClean="0">
                        <a:latin typeface="Cambria Math" panose="02040503050406030204" pitchFamily="18" charset="0"/>
                        <a:ea typeface="Cambria Math" panose="02040503050406030204" pitchFamily="18" charset="0"/>
                      </a:rPr>
                      <m:t> ~ </m:t>
                    </m:r>
                    <m:r>
                      <a:rPr lang="it-IT" b="0" i="1" smtClean="0">
                        <a:latin typeface="Cambria Math" panose="02040503050406030204" pitchFamily="18" charset="0"/>
                        <a:ea typeface="Cambria Math" panose="02040503050406030204" pitchFamily="18" charset="0"/>
                      </a:rPr>
                      <m:t>𝑊𝑖𝑠h𝑎𝑟𝑡</m:t>
                    </m:r>
                    <m:d>
                      <m:dPr>
                        <m:ctrlPr>
                          <a:rPr lang="it-IT" b="0" i="1" smtClean="0">
                            <a:latin typeface="Cambria Math" panose="02040503050406030204" pitchFamily="18" charset="0"/>
                            <a:ea typeface="Cambria Math" panose="02040503050406030204" pitchFamily="18" charset="0"/>
                          </a:rPr>
                        </m:ctrlPr>
                      </m:dPr>
                      <m:e>
                        <m:r>
                          <a:rPr lang="it-IT" b="1" i="1" smtClean="0">
                            <a:latin typeface="Cambria Math" panose="02040503050406030204" pitchFamily="18" charset="0"/>
                            <a:ea typeface="Cambria Math" panose="02040503050406030204" pitchFamily="18" charset="0"/>
                          </a:rPr>
                          <m:t>𝑰</m:t>
                        </m:r>
                        <m:r>
                          <a:rPr lang="it-IT" b="0" i="1" smtClean="0">
                            <a:latin typeface="Cambria Math" panose="02040503050406030204" pitchFamily="18" charset="0"/>
                            <a:ea typeface="Cambria Math" panose="02040503050406030204" pitchFamily="18" charset="0"/>
                          </a:rPr>
                          <m:t>, 3</m:t>
                        </m:r>
                      </m:e>
                    </m:d>
                  </m:oMath>
                </a14:m>
                <a:r>
                  <a:rPr lang="en-GB" b="0" i="1">
                    <a:latin typeface="Cambria Math" panose="02040503050406030204" pitchFamily="18" charset="0"/>
                    <a:ea typeface="Cambria Math" panose="02040503050406030204" pitchFamily="18" charset="0"/>
                  </a:rPr>
                  <a:t> ,    </a:t>
                </a:r>
                <a14:m>
                  <m:oMath xmlns:m="http://schemas.openxmlformats.org/officeDocument/2006/math">
                    <m:r>
                      <a:rPr lang="el-GR" b="1" i="1">
                        <a:latin typeface="Cambria Math" panose="02040503050406030204" pitchFamily="18" charset="0"/>
                        <a:ea typeface="Cambria Math" panose="02040503050406030204" pitchFamily="18" charset="0"/>
                      </a:rPr>
                      <m:t>𝜮</m:t>
                    </m:r>
                  </m:oMath>
                </a14:m>
                <a:r>
                  <a:rPr lang="en-GB"/>
                  <a:t> = </a:t>
                </a:r>
                <a14:m>
                  <m:oMath xmlns:m="http://schemas.openxmlformats.org/officeDocument/2006/math">
                    <m:sSup>
                      <m:sSupPr>
                        <m:ctrlPr>
                          <a:rPr lang="it-IT"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𝝉</m:t>
                        </m:r>
                      </m:e>
                      <m:sup>
                        <m:r>
                          <a:rPr lang="it-IT" i="1">
                            <a:latin typeface="Cambria Math" panose="02040503050406030204" pitchFamily="18" charset="0"/>
                            <a:ea typeface="Cambria Math" panose="02040503050406030204" pitchFamily="18" charset="0"/>
                          </a:rPr>
                          <m:t>−1</m:t>
                        </m:r>
                      </m:sup>
                    </m:sSup>
                  </m:oMath>
                </a14:m>
                <a:endParaRPr lang="it-IT" b="0" i="1">
                  <a:latin typeface="Cambria Math" panose="02040503050406030204" pitchFamily="18" charset="0"/>
                  <a:ea typeface="Cambria Math" panose="02040503050406030204" pitchFamily="18" charset="0"/>
                </a:endParaRPr>
              </a:p>
            </p:txBody>
          </p:sp>
        </mc:Choice>
        <mc:Fallback>
          <p:sp>
            <p:nvSpPr>
              <p:cNvPr id="12" name="CasellaDiTesto 11">
                <a:extLst>
                  <a:ext uri="{FF2B5EF4-FFF2-40B4-BE49-F238E27FC236}">
                    <a16:creationId xmlns:a16="http://schemas.microsoft.com/office/drawing/2014/main" id="{BCA902B7-72A8-3DFF-43E1-31C862C4C947}"/>
                  </a:ext>
                </a:extLst>
              </p:cNvPr>
              <p:cNvSpPr txBox="1">
                <a:spLocks noRot="1" noChangeAspect="1" noMove="1" noResize="1" noEditPoints="1" noAdjustHandles="1" noChangeArrowheads="1" noChangeShapeType="1" noTextEdit="1"/>
              </p:cNvSpPr>
              <p:nvPr/>
            </p:nvSpPr>
            <p:spPr>
              <a:xfrm>
                <a:off x="1321212" y="4943085"/>
                <a:ext cx="2753959" cy="276999"/>
              </a:xfrm>
              <a:prstGeom prst="rect">
                <a:avLst/>
              </a:prstGeom>
              <a:blipFill>
                <a:blip r:embed="rId5"/>
                <a:stretch>
                  <a:fillRect l="-2304" t="-27273" r="-1843" b="-54545"/>
                </a:stretch>
              </a:blipFill>
            </p:spPr>
            <p:txBody>
              <a:bodyPr/>
              <a:lstStyle/>
              <a:p>
                <a:r>
                  <a:rPr lang="en-IT">
                    <a:noFill/>
                  </a:rPr>
                  <a:t> </a:t>
                </a:r>
              </a:p>
            </p:txBody>
          </p:sp>
        </mc:Fallback>
      </mc:AlternateContent>
      <p:pic>
        <p:nvPicPr>
          <p:cNvPr id="13" name="Immagine 12">
            <a:extLst>
              <a:ext uri="{FF2B5EF4-FFF2-40B4-BE49-F238E27FC236}">
                <a16:creationId xmlns:a16="http://schemas.microsoft.com/office/drawing/2014/main" id="{1A32845B-0486-5B2C-E7B5-061F9E89D3D2}"/>
              </a:ext>
            </a:extLst>
          </p:cNvPr>
          <p:cNvPicPr>
            <a:picLocks noChangeAspect="1"/>
          </p:cNvPicPr>
          <p:nvPr/>
        </p:nvPicPr>
        <p:blipFill>
          <a:blip r:embed="rId6"/>
          <a:stretch>
            <a:fillRect/>
          </a:stretch>
        </p:blipFill>
        <p:spPr>
          <a:xfrm>
            <a:off x="5436152" y="2259386"/>
            <a:ext cx="6126370" cy="1517541"/>
          </a:xfrm>
          <a:prstGeom prst="rect">
            <a:avLst/>
          </a:prstGeom>
        </p:spPr>
      </p:pic>
      <p:pic>
        <p:nvPicPr>
          <p:cNvPr id="14" name="Immagine 13">
            <a:extLst>
              <a:ext uri="{FF2B5EF4-FFF2-40B4-BE49-F238E27FC236}">
                <a16:creationId xmlns:a16="http://schemas.microsoft.com/office/drawing/2014/main" id="{18E0FF58-5860-B03F-79A5-D8377E4D2EF0}"/>
              </a:ext>
            </a:extLst>
          </p:cNvPr>
          <p:cNvPicPr>
            <a:picLocks noChangeAspect="1"/>
          </p:cNvPicPr>
          <p:nvPr/>
        </p:nvPicPr>
        <p:blipFill>
          <a:blip r:embed="rId7"/>
          <a:stretch>
            <a:fillRect/>
          </a:stretch>
        </p:blipFill>
        <p:spPr>
          <a:xfrm>
            <a:off x="5436152" y="4114800"/>
            <a:ext cx="6158290" cy="1701185"/>
          </a:xfrm>
          <a:prstGeom prst="rect">
            <a:avLst/>
          </a:prstGeom>
        </p:spPr>
      </p:pic>
    </p:spTree>
    <p:extLst>
      <p:ext uri="{BB962C8B-B14F-4D97-AF65-F5344CB8AC3E}">
        <p14:creationId xmlns:p14="http://schemas.microsoft.com/office/powerpoint/2010/main" val="2508624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6C870-5475-A9E7-3767-7C9011155B3A}"/>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393EBA24-A45A-E770-600A-8F8A5457CD5D}"/>
              </a:ext>
            </a:extLst>
          </p:cNvPr>
          <p:cNvSpPr txBox="1">
            <a:spLocks noGrp="1" noChangeAspect="1" noChangeArrowheads="1"/>
          </p:cNvSpPr>
          <p:nvPr>
            <p:ph type="title"/>
          </p:nvPr>
        </p:nvSpPr>
        <p:spPr bwMode="auto">
          <a:xfrm>
            <a:off x="104775" y="90488"/>
            <a:ext cx="1022952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Vector Auto Regression – </a:t>
            </a:r>
            <a:r>
              <a:rPr lang="en-GB" b="0" i="0" noProof="0" err="1"/>
              <a:t>Analisys</a:t>
            </a:r>
            <a:r>
              <a:rPr lang="en-GB" b="0" i="0" noProof="0"/>
              <a:t> with different priors (2)</a:t>
            </a:r>
          </a:p>
        </p:txBody>
      </p:sp>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A7C8F3BD-1200-703B-29DB-68FB29E94466}"/>
                  </a:ext>
                </a:extLst>
              </p:cNvPr>
              <p:cNvSpPr txBox="1"/>
              <p:nvPr/>
            </p:nvSpPr>
            <p:spPr>
              <a:xfrm>
                <a:off x="1688201" y="2143015"/>
                <a:ext cx="2484976" cy="467564"/>
              </a:xfrm>
              <a:prstGeom prst="rect">
                <a:avLst/>
              </a:prstGeom>
              <a:noFill/>
            </p:spPr>
            <p:txBody>
              <a:bodyPr wrap="none" lIns="0" tIns="0" rIns="0" bIns="0" rtlCol="0">
                <a:spAutoFit/>
              </a:bodyPr>
              <a:lstStyle/>
              <a:p>
                <a:pPr algn="just"/>
                <a:r>
                  <a:rPr lang="en-GB" b="1"/>
                  <a:t>A</a:t>
                </a:r>
                <a:r>
                  <a:rPr lang="en-GB" baseline="-25000"/>
                  <a:t>d</a:t>
                </a:r>
                <a:r>
                  <a:rPr lang="en-GB"/>
                  <a:t> = </a:t>
                </a:r>
                <a14:m>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it-IT" b="0" i="1" smtClean="0">
                                  <a:latin typeface="Cambria Math" panose="02040503050406030204" pitchFamily="18" charset="0"/>
                                </a:rPr>
                                <m:t>0</m:t>
                              </m:r>
                              <m:r>
                                <a:rPr lang="it-IT" b="0" i="1" smtClean="0">
                                  <a:latin typeface="Cambria Math" panose="02040503050406030204" pitchFamily="18" charset="0"/>
                                </a:rPr>
                                <m:t>.9085</m:t>
                              </m:r>
                            </m:e>
                            <m:e>
                              <m:r>
                                <a:rPr lang="it-IT" b="0" i="1" smtClean="0">
                                  <a:latin typeface="Cambria Math" panose="02040503050406030204" pitchFamily="18" charset="0"/>
                                </a:rPr>
                                <m:t>−0.0350</m:t>
                              </m:r>
                            </m:e>
                          </m:mr>
                          <m:mr>
                            <m:e>
                              <m:r>
                                <a:rPr lang="it-IT" b="0" i="1" smtClean="0">
                                  <a:latin typeface="Cambria Math" panose="02040503050406030204" pitchFamily="18" charset="0"/>
                                </a:rPr>
                                <m:t>0.0801</m:t>
                              </m:r>
                            </m:e>
                            <m:e>
                              <m:r>
                                <a:rPr lang="it-IT" b="0" i="1" smtClean="0">
                                  <a:latin typeface="Cambria Math" panose="02040503050406030204" pitchFamily="18" charset="0"/>
                                </a:rPr>
                                <m:t>0.8854</m:t>
                              </m:r>
                            </m:e>
                          </m:mr>
                        </m:m>
                      </m:e>
                    </m:d>
                  </m:oMath>
                </a14:m>
                <a:endParaRPr lang="en-GB"/>
              </a:p>
            </p:txBody>
          </p:sp>
        </mc:Choice>
        <mc:Fallback>
          <p:sp>
            <p:nvSpPr>
              <p:cNvPr id="2" name="CasellaDiTesto 1">
                <a:extLst>
                  <a:ext uri="{FF2B5EF4-FFF2-40B4-BE49-F238E27FC236}">
                    <a16:creationId xmlns:a16="http://schemas.microsoft.com/office/drawing/2014/main" id="{A7C8F3BD-1200-703B-29DB-68FB29E94466}"/>
                  </a:ext>
                </a:extLst>
              </p:cNvPr>
              <p:cNvSpPr txBox="1">
                <a:spLocks noRot="1" noChangeAspect="1" noMove="1" noResize="1" noEditPoints="1" noAdjustHandles="1" noChangeArrowheads="1" noChangeShapeType="1" noTextEdit="1"/>
              </p:cNvSpPr>
              <p:nvPr/>
            </p:nvSpPr>
            <p:spPr>
              <a:xfrm>
                <a:off x="1688201" y="2143015"/>
                <a:ext cx="2484976" cy="467564"/>
              </a:xfrm>
              <a:prstGeom prst="rect">
                <a:avLst/>
              </a:prstGeom>
              <a:blipFill>
                <a:blip r:embed="rId2"/>
                <a:stretch>
                  <a:fillRect l="-5584" b="-21053"/>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C4FC4493-64D0-D877-C0C4-C278F7B2ACEE}"/>
                  </a:ext>
                </a:extLst>
              </p:cNvPr>
              <p:cNvSpPr txBox="1"/>
              <p:nvPr/>
            </p:nvSpPr>
            <p:spPr>
              <a:xfrm>
                <a:off x="1688201" y="3484218"/>
                <a:ext cx="2528256" cy="461986"/>
              </a:xfrm>
              <a:prstGeom prst="rect">
                <a:avLst/>
              </a:prstGeom>
              <a:noFill/>
            </p:spPr>
            <p:txBody>
              <a:bodyPr wrap="none" lIns="0" tIns="0" rIns="0" bIns="0" rtlCol="0">
                <a:spAutoFit/>
              </a:bodyPr>
              <a:lstStyle/>
              <a:p>
                <a:r>
                  <a:rPr lang="en-GB" b="1"/>
                  <a:t>A</a:t>
                </a:r>
                <a:r>
                  <a:rPr lang="en-GB" baseline="-25000"/>
                  <a:t>w</a:t>
                </a:r>
                <a:r>
                  <a:rPr lang="en-GB"/>
                  <a:t> = </a:t>
                </a:r>
                <a14:m>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it-IT" b="0" i="1" smtClean="0">
                                  <a:latin typeface="Cambria Math" panose="02040503050406030204" pitchFamily="18" charset="0"/>
                                </a:rPr>
                                <m:t>0</m:t>
                              </m:r>
                              <m:r>
                                <a:rPr lang="it-IT" b="0" i="1" smtClean="0">
                                  <a:latin typeface="Cambria Math" panose="02040503050406030204" pitchFamily="18" charset="0"/>
                                </a:rPr>
                                <m:t>.9083</m:t>
                              </m:r>
                            </m:e>
                            <m:e>
                              <m:r>
                                <a:rPr lang="it-IT" b="0" i="1" smtClean="0">
                                  <a:latin typeface="Cambria Math" panose="02040503050406030204" pitchFamily="18" charset="0"/>
                                </a:rPr>
                                <m:t>−0.0364</m:t>
                              </m:r>
                            </m:e>
                          </m:mr>
                          <m:mr>
                            <m:e>
                              <m:r>
                                <a:rPr lang="it-IT" b="0" i="1" smtClean="0">
                                  <a:latin typeface="Cambria Math" panose="02040503050406030204" pitchFamily="18" charset="0"/>
                                </a:rPr>
                                <m:t>0.0795</m:t>
                              </m:r>
                            </m:e>
                            <m:e>
                              <m:r>
                                <a:rPr lang="it-IT" b="0" i="1" smtClean="0">
                                  <a:latin typeface="Cambria Math" panose="02040503050406030204" pitchFamily="18" charset="0"/>
                                </a:rPr>
                                <m:t>0.8854</m:t>
                              </m:r>
                            </m:e>
                          </m:mr>
                        </m:m>
                      </m:e>
                    </m:d>
                  </m:oMath>
                </a14:m>
                <a:endParaRPr lang="en-GB"/>
              </a:p>
            </p:txBody>
          </p:sp>
        </mc:Choice>
        <mc:Fallback>
          <p:sp>
            <p:nvSpPr>
              <p:cNvPr id="3" name="CasellaDiTesto 2">
                <a:extLst>
                  <a:ext uri="{FF2B5EF4-FFF2-40B4-BE49-F238E27FC236}">
                    <a16:creationId xmlns:a16="http://schemas.microsoft.com/office/drawing/2014/main" id="{C4FC4493-64D0-D877-C0C4-C278F7B2ACEE}"/>
                  </a:ext>
                </a:extLst>
              </p:cNvPr>
              <p:cNvSpPr txBox="1">
                <a:spLocks noRot="1" noChangeAspect="1" noMove="1" noResize="1" noEditPoints="1" noAdjustHandles="1" noChangeArrowheads="1" noChangeShapeType="1" noTextEdit="1"/>
              </p:cNvSpPr>
              <p:nvPr/>
            </p:nvSpPr>
            <p:spPr>
              <a:xfrm>
                <a:off x="1688201" y="3484218"/>
                <a:ext cx="2528256" cy="461986"/>
              </a:xfrm>
              <a:prstGeom prst="rect">
                <a:avLst/>
              </a:prstGeom>
              <a:blipFill>
                <a:blip r:embed="rId3"/>
                <a:stretch>
                  <a:fillRect l="-5473" t="-2703" b="-16216"/>
                </a:stretch>
              </a:blipFill>
            </p:spPr>
            <p:txBody>
              <a:bodyPr/>
              <a:lstStyle/>
              <a:p>
                <a:r>
                  <a:rPr lang="en-IT">
                    <a:noFill/>
                  </a:rPr>
                  <a:t> </a:t>
                </a:r>
              </a:p>
            </p:txBody>
          </p:sp>
        </mc:Fallback>
      </mc:AlternateContent>
      <p:sp>
        <p:nvSpPr>
          <p:cNvPr id="4" name="CasellaDiTesto 3">
            <a:extLst>
              <a:ext uri="{FF2B5EF4-FFF2-40B4-BE49-F238E27FC236}">
                <a16:creationId xmlns:a16="http://schemas.microsoft.com/office/drawing/2014/main" id="{27C6E3DE-8ED5-CA3F-6AA4-19E8DDA20ED9}"/>
              </a:ext>
            </a:extLst>
          </p:cNvPr>
          <p:cNvSpPr txBox="1"/>
          <p:nvPr/>
        </p:nvSpPr>
        <p:spPr>
          <a:xfrm>
            <a:off x="1018894" y="1496391"/>
            <a:ext cx="3823593" cy="369332"/>
          </a:xfrm>
          <a:prstGeom prst="rect">
            <a:avLst/>
          </a:prstGeom>
          <a:noFill/>
        </p:spPr>
        <p:txBody>
          <a:bodyPr wrap="square" rtlCol="0">
            <a:spAutoFit/>
          </a:bodyPr>
          <a:lstStyle/>
          <a:p>
            <a:r>
              <a:rPr lang="en-GB" b="1" noProof="0">
                <a:solidFill>
                  <a:srgbClr val="C00000"/>
                </a:solidFill>
                <a:latin typeface="+mj-lt"/>
              </a:rPr>
              <a:t>Posterior mean of A</a:t>
            </a:r>
            <a:r>
              <a:rPr lang="en-GB" b="1">
                <a:solidFill>
                  <a:srgbClr val="C00000"/>
                </a:solidFill>
                <a:latin typeface="+mj-lt"/>
              </a:rPr>
              <a:t> with diagonal prior</a:t>
            </a:r>
            <a:endParaRPr lang="en-GB" b="1" noProof="0">
              <a:solidFill>
                <a:srgbClr val="C00000"/>
              </a:solidFill>
              <a:latin typeface="+mj-lt"/>
            </a:endParaRPr>
          </a:p>
        </p:txBody>
      </p:sp>
      <p:sp>
        <p:nvSpPr>
          <p:cNvPr id="6" name="CasellaDiTesto 5">
            <a:extLst>
              <a:ext uri="{FF2B5EF4-FFF2-40B4-BE49-F238E27FC236}">
                <a16:creationId xmlns:a16="http://schemas.microsoft.com/office/drawing/2014/main" id="{1DE41EEF-95DD-A900-0D55-973678AAB87C}"/>
              </a:ext>
            </a:extLst>
          </p:cNvPr>
          <p:cNvSpPr txBox="1"/>
          <p:nvPr/>
        </p:nvSpPr>
        <p:spPr>
          <a:xfrm>
            <a:off x="1018892" y="2975998"/>
            <a:ext cx="3823594" cy="369332"/>
          </a:xfrm>
          <a:prstGeom prst="rect">
            <a:avLst/>
          </a:prstGeom>
          <a:noFill/>
        </p:spPr>
        <p:txBody>
          <a:bodyPr wrap="square" rtlCol="0">
            <a:spAutoFit/>
          </a:bodyPr>
          <a:lstStyle/>
          <a:p>
            <a:r>
              <a:rPr lang="en-GB" b="1" noProof="0">
                <a:solidFill>
                  <a:srgbClr val="C00000"/>
                </a:solidFill>
                <a:latin typeface="+mj-lt"/>
              </a:rPr>
              <a:t>Posterior mean of A</a:t>
            </a:r>
            <a:r>
              <a:rPr lang="en-GB" b="1">
                <a:solidFill>
                  <a:srgbClr val="C00000"/>
                </a:solidFill>
                <a:latin typeface="+mj-lt"/>
              </a:rPr>
              <a:t> with Wishart prior</a:t>
            </a:r>
            <a:endParaRPr lang="en-GB" b="1" noProof="0">
              <a:solidFill>
                <a:srgbClr val="C00000"/>
              </a:solidFill>
              <a:latin typeface="+mj-lt"/>
            </a:endParaRP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DB2A01D3-A4B8-3D97-0E38-0EB23CB678AA}"/>
                  </a:ext>
                </a:extLst>
              </p:cNvPr>
              <p:cNvSpPr txBox="1"/>
              <p:nvPr/>
            </p:nvSpPr>
            <p:spPr>
              <a:xfrm>
                <a:off x="7178830" y="2143015"/>
                <a:ext cx="2284600" cy="461921"/>
              </a:xfrm>
              <a:prstGeom prst="rect">
                <a:avLst/>
              </a:prstGeom>
              <a:noFill/>
            </p:spPr>
            <p:txBody>
              <a:bodyPr wrap="none" lIns="0" tIns="0" rIns="0" bIns="0" rtlCol="0">
                <a:spAutoFit/>
              </a:bodyPr>
              <a:lstStyle/>
              <a:p>
                <a14:m>
                  <m:oMath xmlns:m="http://schemas.openxmlformats.org/officeDocument/2006/math">
                    <m:r>
                      <a:rPr lang="el-GR" b="1" i="1" smtClean="0">
                        <a:latin typeface="Cambria Math" panose="02040503050406030204" pitchFamily="18" charset="0"/>
                        <a:ea typeface="Cambria Math" panose="02040503050406030204" pitchFamily="18" charset="0"/>
                      </a:rPr>
                      <m:t>𝜮</m:t>
                    </m:r>
                  </m:oMath>
                </a14:m>
                <a:r>
                  <a:rPr lang="en-GB" baseline="-25000"/>
                  <a:t>d</a:t>
                </a:r>
                <a:r>
                  <a:rPr lang="en-GB"/>
                  <a:t> = </a:t>
                </a:r>
                <a14:m>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it-IT" b="0" i="1" smtClean="0">
                                  <a:latin typeface="Cambria Math" panose="02040503050406030204" pitchFamily="18" charset="0"/>
                                </a:rPr>
                                <m:t>2</m:t>
                              </m:r>
                              <m:r>
                                <a:rPr lang="it-IT" b="0" i="1" smtClean="0">
                                  <a:latin typeface="Cambria Math" panose="02040503050406030204" pitchFamily="18" charset="0"/>
                                </a:rPr>
                                <m:t>.6061</m:t>
                              </m:r>
                            </m:e>
                            <m:e>
                              <m:r>
                                <a:rPr lang="it-IT" b="0" i="1" smtClean="0">
                                  <a:latin typeface="Cambria Math" panose="02040503050406030204" pitchFamily="18" charset="0"/>
                                </a:rPr>
                                <m:t>0</m:t>
                              </m:r>
                            </m:e>
                          </m:mr>
                          <m:mr>
                            <m:e>
                              <m:r>
                                <a:rPr lang="it-IT" b="0" i="1" smtClean="0">
                                  <a:latin typeface="Cambria Math" panose="02040503050406030204" pitchFamily="18" charset="0"/>
                                </a:rPr>
                                <m:t>0</m:t>
                              </m:r>
                            </m:e>
                            <m:e>
                              <m:r>
                                <a:rPr lang="it-IT" b="0" i="1" smtClean="0">
                                  <a:latin typeface="Cambria Math" panose="02040503050406030204" pitchFamily="18" charset="0"/>
                                </a:rPr>
                                <m:t>0.9611</m:t>
                              </m:r>
                            </m:e>
                          </m:mr>
                        </m:m>
                      </m:e>
                    </m:d>
                  </m:oMath>
                </a14:m>
                <a:endParaRPr lang="en-GB"/>
              </a:p>
            </p:txBody>
          </p:sp>
        </mc:Choice>
        <mc:Fallback>
          <p:sp>
            <p:nvSpPr>
              <p:cNvPr id="9" name="CasellaDiTesto 8">
                <a:extLst>
                  <a:ext uri="{FF2B5EF4-FFF2-40B4-BE49-F238E27FC236}">
                    <a16:creationId xmlns:a16="http://schemas.microsoft.com/office/drawing/2014/main" id="{DB2A01D3-A4B8-3D97-0E38-0EB23CB678AA}"/>
                  </a:ext>
                </a:extLst>
              </p:cNvPr>
              <p:cNvSpPr txBox="1">
                <a:spLocks noRot="1" noChangeAspect="1" noMove="1" noResize="1" noEditPoints="1" noAdjustHandles="1" noChangeArrowheads="1" noChangeShapeType="1" noTextEdit="1"/>
              </p:cNvSpPr>
              <p:nvPr/>
            </p:nvSpPr>
            <p:spPr>
              <a:xfrm>
                <a:off x="7178830" y="2143015"/>
                <a:ext cx="2284600" cy="461921"/>
              </a:xfrm>
              <a:prstGeom prst="rect">
                <a:avLst/>
              </a:prstGeom>
              <a:blipFill>
                <a:blip r:embed="rId4"/>
                <a:stretch>
                  <a:fillRect l="-3333" b="-16216"/>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80E9D5C3-15FE-63B9-8923-5364621A0FFC}"/>
                  </a:ext>
                </a:extLst>
              </p:cNvPr>
              <p:cNvSpPr txBox="1"/>
              <p:nvPr/>
            </p:nvSpPr>
            <p:spPr>
              <a:xfrm>
                <a:off x="7270913" y="3478640"/>
                <a:ext cx="2315057" cy="467564"/>
              </a:xfrm>
              <a:prstGeom prst="rect">
                <a:avLst/>
              </a:prstGeom>
              <a:noFill/>
            </p:spPr>
            <p:txBody>
              <a:bodyPr wrap="none" lIns="0" tIns="0" rIns="0" bIns="0" rtlCol="0">
                <a:spAutoFit/>
              </a:bodyPr>
              <a:lstStyle/>
              <a:p>
                <a14:m>
                  <m:oMath xmlns:m="http://schemas.openxmlformats.org/officeDocument/2006/math">
                    <m:r>
                      <a:rPr lang="el-GR" b="1" i="1" smtClean="0">
                        <a:latin typeface="Cambria Math" panose="02040503050406030204" pitchFamily="18" charset="0"/>
                        <a:ea typeface="Cambria Math" panose="02040503050406030204" pitchFamily="18" charset="0"/>
                      </a:rPr>
                      <m:t>𝜮</m:t>
                    </m:r>
                  </m:oMath>
                </a14:m>
                <a:r>
                  <a:rPr lang="en-GB" baseline="-25000"/>
                  <a:t>w</a:t>
                </a:r>
                <a:r>
                  <a:rPr lang="en-GB"/>
                  <a:t> = </a:t>
                </a:r>
                <a14:m>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it-IT" b="0" i="1" smtClean="0">
                                  <a:latin typeface="Cambria Math" panose="02040503050406030204" pitchFamily="18" charset="0"/>
                                </a:rPr>
                                <m:t>2</m:t>
                              </m:r>
                              <m:r>
                                <a:rPr lang="it-IT" b="0" i="1" smtClean="0">
                                  <a:latin typeface="Cambria Math" panose="02040503050406030204" pitchFamily="18" charset="0"/>
                                </a:rPr>
                                <m:t>.5932</m:t>
                              </m:r>
                            </m:e>
                            <m:e>
                              <m:r>
                                <a:rPr lang="it-IT" b="0" i="1" smtClean="0">
                                  <a:latin typeface="Cambria Math" panose="02040503050406030204" pitchFamily="18" charset="0"/>
                                </a:rPr>
                                <m:t>0.5525</m:t>
                              </m:r>
                            </m:e>
                          </m:mr>
                          <m:mr>
                            <m:e>
                              <m:r>
                                <a:rPr lang="it-IT" b="0" i="1" smtClean="0">
                                  <a:latin typeface="Cambria Math" panose="02040503050406030204" pitchFamily="18" charset="0"/>
                                </a:rPr>
                                <m:t>0.5525</m:t>
                              </m:r>
                            </m:e>
                            <m:e>
                              <m:r>
                                <a:rPr lang="it-IT" b="0" i="1" smtClean="0">
                                  <a:latin typeface="Cambria Math" panose="02040503050406030204" pitchFamily="18" charset="0"/>
                                </a:rPr>
                                <m:t>0.9571</m:t>
                              </m:r>
                            </m:e>
                          </m:mr>
                        </m:m>
                      </m:e>
                    </m:d>
                  </m:oMath>
                </a14:m>
                <a:endParaRPr lang="en-GB"/>
              </a:p>
            </p:txBody>
          </p:sp>
        </mc:Choice>
        <mc:Fallback>
          <p:sp>
            <p:nvSpPr>
              <p:cNvPr id="11" name="CasellaDiTesto 10">
                <a:extLst>
                  <a:ext uri="{FF2B5EF4-FFF2-40B4-BE49-F238E27FC236}">
                    <a16:creationId xmlns:a16="http://schemas.microsoft.com/office/drawing/2014/main" id="{80E9D5C3-15FE-63B9-8923-5364621A0FFC}"/>
                  </a:ext>
                </a:extLst>
              </p:cNvPr>
              <p:cNvSpPr txBox="1">
                <a:spLocks noRot="1" noChangeAspect="1" noMove="1" noResize="1" noEditPoints="1" noAdjustHandles="1" noChangeArrowheads="1" noChangeShapeType="1" noTextEdit="1"/>
              </p:cNvSpPr>
              <p:nvPr/>
            </p:nvSpPr>
            <p:spPr>
              <a:xfrm>
                <a:off x="7270913" y="3478640"/>
                <a:ext cx="2315057" cy="467564"/>
              </a:xfrm>
              <a:prstGeom prst="rect">
                <a:avLst/>
              </a:prstGeom>
              <a:blipFill>
                <a:blip r:embed="rId5"/>
                <a:stretch>
                  <a:fillRect l="-3261" b="-21622"/>
                </a:stretch>
              </a:blipFill>
            </p:spPr>
            <p:txBody>
              <a:bodyPr/>
              <a:lstStyle/>
              <a:p>
                <a:r>
                  <a:rPr lang="en-IT">
                    <a:noFill/>
                  </a:rPr>
                  <a:t> </a:t>
                </a:r>
              </a:p>
            </p:txBody>
          </p:sp>
        </mc:Fallback>
      </mc:AlternateContent>
      <p:sp>
        <p:nvSpPr>
          <p:cNvPr id="12" name="CasellaDiTesto 11">
            <a:extLst>
              <a:ext uri="{FF2B5EF4-FFF2-40B4-BE49-F238E27FC236}">
                <a16:creationId xmlns:a16="http://schemas.microsoft.com/office/drawing/2014/main" id="{C1C1B02E-1392-42F4-1B2A-4F812F6034A4}"/>
              </a:ext>
            </a:extLst>
          </p:cNvPr>
          <p:cNvSpPr txBox="1"/>
          <p:nvPr/>
        </p:nvSpPr>
        <p:spPr>
          <a:xfrm>
            <a:off x="6510704" y="1502034"/>
            <a:ext cx="4375957" cy="369332"/>
          </a:xfrm>
          <a:prstGeom prst="rect">
            <a:avLst/>
          </a:prstGeom>
          <a:noFill/>
        </p:spPr>
        <p:txBody>
          <a:bodyPr wrap="square" rtlCol="0">
            <a:spAutoFit/>
          </a:bodyPr>
          <a:lstStyle/>
          <a:p>
            <a:r>
              <a:rPr lang="en-GB" b="1" noProof="0">
                <a:solidFill>
                  <a:srgbClr val="C00000"/>
                </a:solidFill>
                <a:latin typeface="+mj-lt"/>
              </a:rPr>
              <a:t>Posterior means of 𝜮</a:t>
            </a:r>
            <a:r>
              <a:rPr lang="en-GB" b="1">
                <a:solidFill>
                  <a:srgbClr val="C00000"/>
                </a:solidFill>
                <a:latin typeface="+mj-lt"/>
              </a:rPr>
              <a:t> with diagonal prior</a:t>
            </a:r>
            <a:endParaRPr lang="en-GB" b="1" noProof="0">
              <a:solidFill>
                <a:srgbClr val="C00000"/>
              </a:solidFill>
              <a:latin typeface="+mj-lt"/>
            </a:endParaRPr>
          </a:p>
        </p:txBody>
      </p:sp>
      <p:sp>
        <p:nvSpPr>
          <p:cNvPr id="14" name="CasellaDiTesto 13">
            <a:extLst>
              <a:ext uri="{FF2B5EF4-FFF2-40B4-BE49-F238E27FC236}">
                <a16:creationId xmlns:a16="http://schemas.microsoft.com/office/drawing/2014/main" id="{F2806276-AAF2-3E40-F49D-9000953D730A}"/>
              </a:ext>
            </a:extLst>
          </p:cNvPr>
          <p:cNvSpPr txBox="1"/>
          <p:nvPr/>
        </p:nvSpPr>
        <p:spPr>
          <a:xfrm>
            <a:off x="6510703" y="2970420"/>
            <a:ext cx="3823594" cy="369332"/>
          </a:xfrm>
          <a:prstGeom prst="rect">
            <a:avLst/>
          </a:prstGeom>
          <a:noFill/>
        </p:spPr>
        <p:txBody>
          <a:bodyPr wrap="square" rtlCol="0">
            <a:spAutoFit/>
          </a:bodyPr>
          <a:lstStyle/>
          <a:p>
            <a:r>
              <a:rPr lang="en-GB" b="1" noProof="0">
                <a:solidFill>
                  <a:srgbClr val="C00000"/>
                </a:solidFill>
                <a:latin typeface="+mj-lt"/>
              </a:rPr>
              <a:t>Posterior means of 𝜮</a:t>
            </a:r>
            <a:r>
              <a:rPr lang="en-GB" b="1">
                <a:solidFill>
                  <a:srgbClr val="C00000"/>
                </a:solidFill>
                <a:latin typeface="+mj-lt"/>
              </a:rPr>
              <a:t> with </a:t>
            </a:r>
            <a:r>
              <a:rPr lang="en-GB">
                <a:solidFill>
                  <a:srgbClr val="C00000"/>
                </a:solidFill>
              </a:rPr>
              <a:t>Wishart</a:t>
            </a:r>
            <a:r>
              <a:rPr lang="en-GB" b="1">
                <a:solidFill>
                  <a:srgbClr val="C00000"/>
                </a:solidFill>
                <a:latin typeface="+mj-lt"/>
              </a:rPr>
              <a:t> prior</a:t>
            </a:r>
            <a:endParaRPr lang="en-GB" b="1" noProof="0">
              <a:solidFill>
                <a:srgbClr val="C00000"/>
              </a:solidFill>
              <a:latin typeface="+mj-lt"/>
            </a:endParaRPr>
          </a:p>
        </p:txBody>
      </p:sp>
      <mc:AlternateContent xmlns:mc="http://schemas.openxmlformats.org/markup-compatibility/2006">
        <mc:Choice xmlns:a14="http://schemas.microsoft.com/office/drawing/2010/main" Requires="a14">
          <p:sp>
            <p:nvSpPr>
              <p:cNvPr id="16" name="CasellaDiTesto 15">
                <a:extLst>
                  <a:ext uri="{FF2B5EF4-FFF2-40B4-BE49-F238E27FC236}">
                    <a16:creationId xmlns:a16="http://schemas.microsoft.com/office/drawing/2014/main" id="{2C8A308D-19C3-457F-423A-026BC55A67F8}"/>
                  </a:ext>
                </a:extLst>
              </p:cNvPr>
              <p:cNvSpPr txBox="1"/>
              <p:nvPr/>
            </p:nvSpPr>
            <p:spPr>
              <a:xfrm>
                <a:off x="7178830" y="4617303"/>
                <a:ext cx="2335694" cy="369332"/>
              </a:xfrm>
              <a:prstGeom prst="rect">
                <a:avLst/>
              </a:prstGeom>
              <a:noFill/>
            </p:spPr>
            <p:txBody>
              <a:bodyPr wrap="square">
                <a:spAutoFit/>
              </a:bodyPr>
              <a:lstStyle/>
              <a:p>
                <a:r>
                  <a:rPr lang="el-GR"/>
                  <a:t>ρ(</a:t>
                </a:r>
                <a14:m>
                  <m:oMath xmlns:m="http://schemas.openxmlformats.org/officeDocument/2006/math">
                    <m:sSub>
                      <m:sSubPr>
                        <m:ctrlPr>
                          <a:rPr lang="en-GB"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𝜀</m:t>
                        </m:r>
                      </m:e>
                      <m:sub>
                        <m:r>
                          <a:rPr lang="it-IT" b="0" i="1" smtClean="0">
                            <a:latin typeface="Cambria Math" panose="02040503050406030204" pitchFamily="18" charset="0"/>
                          </a:rPr>
                          <m:t>𝐺𝐷𝑃</m:t>
                        </m:r>
                      </m:sub>
                    </m:sSub>
                  </m:oMath>
                </a14:m>
                <a:r>
                  <a:rPr lang="en-GB"/>
                  <a:t>, </a:t>
                </a:r>
                <a14:m>
                  <m:oMath xmlns:m="http://schemas.openxmlformats.org/officeDocument/2006/math">
                    <m:sSub>
                      <m:sSubPr>
                        <m:ctrlPr>
                          <a:rPr lang="en-GB"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𝜀</m:t>
                        </m:r>
                      </m:e>
                      <m:sub>
                        <m:r>
                          <a:rPr lang="it-IT" b="0" i="1" smtClean="0">
                            <a:latin typeface="Cambria Math" panose="02040503050406030204" pitchFamily="18" charset="0"/>
                          </a:rPr>
                          <m:t>𝐶𝑃𝐼</m:t>
                        </m:r>
                      </m:sub>
                    </m:sSub>
                  </m:oMath>
                </a14:m>
                <a:r>
                  <a:rPr lang="en-GB"/>
                  <a:t>) ≈ 0.3507</a:t>
                </a:r>
              </a:p>
            </p:txBody>
          </p:sp>
        </mc:Choice>
        <mc:Fallback>
          <p:sp>
            <p:nvSpPr>
              <p:cNvPr id="16" name="CasellaDiTesto 15">
                <a:extLst>
                  <a:ext uri="{FF2B5EF4-FFF2-40B4-BE49-F238E27FC236}">
                    <a16:creationId xmlns:a16="http://schemas.microsoft.com/office/drawing/2014/main" id="{2C8A308D-19C3-457F-423A-026BC55A67F8}"/>
                  </a:ext>
                </a:extLst>
              </p:cNvPr>
              <p:cNvSpPr txBox="1">
                <a:spLocks noRot="1" noChangeAspect="1" noMove="1" noResize="1" noEditPoints="1" noAdjustHandles="1" noChangeArrowheads="1" noChangeShapeType="1" noTextEdit="1"/>
              </p:cNvSpPr>
              <p:nvPr/>
            </p:nvSpPr>
            <p:spPr>
              <a:xfrm>
                <a:off x="7178830" y="4617303"/>
                <a:ext cx="2335694" cy="369332"/>
              </a:xfrm>
              <a:prstGeom prst="rect">
                <a:avLst/>
              </a:prstGeom>
              <a:blipFill>
                <a:blip r:embed="rId6"/>
                <a:stretch>
                  <a:fillRect l="-2162" t="-6667" b="-26667"/>
                </a:stretch>
              </a:blipFill>
            </p:spPr>
            <p:txBody>
              <a:bodyPr/>
              <a:lstStyle/>
              <a:p>
                <a:r>
                  <a:rPr lang="en-IT">
                    <a:noFill/>
                  </a:rPr>
                  <a:t> </a:t>
                </a:r>
              </a:p>
            </p:txBody>
          </p:sp>
        </mc:Fallback>
      </mc:AlternateContent>
      <p:sp>
        <p:nvSpPr>
          <p:cNvPr id="20" name="CasellaDiTesto 19">
            <a:extLst>
              <a:ext uri="{FF2B5EF4-FFF2-40B4-BE49-F238E27FC236}">
                <a16:creationId xmlns:a16="http://schemas.microsoft.com/office/drawing/2014/main" id="{2C0E61D6-8CCB-1A1B-729C-209406976128}"/>
              </a:ext>
            </a:extLst>
          </p:cNvPr>
          <p:cNvSpPr txBox="1"/>
          <p:nvPr/>
        </p:nvSpPr>
        <p:spPr>
          <a:xfrm>
            <a:off x="7178830" y="4278749"/>
            <a:ext cx="3251010" cy="338554"/>
          </a:xfrm>
          <a:prstGeom prst="rect">
            <a:avLst/>
          </a:prstGeom>
          <a:noFill/>
        </p:spPr>
        <p:txBody>
          <a:bodyPr wrap="square" rtlCol="0">
            <a:spAutoFit/>
          </a:bodyPr>
          <a:lstStyle/>
          <a:p>
            <a:r>
              <a:rPr lang="it-IT" sz="1600"/>
              <a:t>Pearson correlation coefficient:</a:t>
            </a:r>
            <a:endParaRPr lang="en-GB" sz="1600"/>
          </a:p>
        </p:txBody>
      </p:sp>
      <mc:AlternateContent xmlns:mc="http://schemas.openxmlformats.org/markup-compatibility/2006">
        <mc:Choice xmlns:a14="http://schemas.microsoft.com/office/drawing/2010/main" Requires="a14">
          <p:sp>
            <p:nvSpPr>
              <p:cNvPr id="22" name="CasellaDiTesto 21">
                <a:extLst>
                  <a:ext uri="{FF2B5EF4-FFF2-40B4-BE49-F238E27FC236}">
                    <a16:creationId xmlns:a16="http://schemas.microsoft.com/office/drawing/2014/main" id="{5EA58AD5-8124-78E8-F23B-2B25F6CCACF4}"/>
                  </a:ext>
                </a:extLst>
              </p:cNvPr>
              <p:cNvSpPr txBox="1"/>
              <p:nvPr/>
            </p:nvSpPr>
            <p:spPr>
              <a:xfrm>
                <a:off x="1243266" y="4722414"/>
                <a:ext cx="3127114" cy="554254"/>
              </a:xfrm>
              <a:prstGeom prst="rect">
                <a:avLst/>
              </a:prstGeom>
              <a:noFill/>
            </p:spPr>
            <p:txBody>
              <a:bodyPr wrap="square">
                <a:spAutoFit/>
              </a:bodyPr>
              <a:lstStyle/>
              <a:p>
                <a:r>
                  <a:rPr lang="en-GB" b="1"/>
                  <a:t>A</a:t>
                </a:r>
                <a:r>
                  <a:rPr lang="en-GB" baseline="-25000"/>
                  <a:t>d</a:t>
                </a:r>
                <a:r>
                  <a:rPr lang="en-GB"/>
                  <a:t> - </a:t>
                </a:r>
                <a:r>
                  <a:rPr lang="en-GB" b="1"/>
                  <a:t>A</a:t>
                </a:r>
                <a:r>
                  <a:rPr lang="en-GB" baseline="-25000"/>
                  <a:t>w  </a:t>
                </a:r>
                <a:r>
                  <a:rPr lang="en-GB"/>
                  <a:t>= </a:t>
                </a:r>
                <a14:m>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it-IT" b="0" i="1" smtClean="0">
                                  <a:latin typeface="Cambria Math" panose="02040503050406030204" pitchFamily="18" charset="0"/>
                                </a:rPr>
                                <m:t>0</m:t>
                              </m:r>
                              <m:r>
                                <a:rPr lang="it-IT" b="0" i="1" smtClean="0">
                                  <a:latin typeface="Cambria Math" panose="02040503050406030204" pitchFamily="18" charset="0"/>
                                </a:rPr>
                                <m:t>.0002</m:t>
                              </m:r>
                            </m:e>
                            <m:e>
                              <m:r>
                                <a:rPr lang="it-IT" b="0" i="1" smtClean="0">
                                  <a:latin typeface="Cambria Math" panose="02040503050406030204" pitchFamily="18" charset="0"/>
                                </a:rPr>
                                <m:t>0.0014</m:t>
                              </m:r>
                            </m:e>
                          </m:mr>
                          <m:mr>
                            <m:e>
                              <m:r>
                                <a:rPr lang="it-IT" b="0" i="1" smtClean="0">
                                  <a:latin typeface="Cambria Math" panose="02040503050406030204" pitchFamily="18" charset="0"/>
                                </a:rPr>
                                <m:t>0.0006</m:t>
                              </m:r>
                            </m:e>
                            <m:e>
                              <m:r>
                                <a:rPr lang="it-IT" b="0" i="1" smtClean="0">
                                  <a:latin typeface="Cambria Math" panose="02040503050406030204" pitchFamily="18" charset="0"/>
                                </a:rPr>
                                <m:t>0.0000 </m:t>
                              </m:r>
                            </m:e>
                          </m:mr>
                        </m:m>
                      </m:e>
                    </m:d>
                  </m:oMath>
                </a14:m>
                <a:endParaRPr lang="en-GB"/>
              </a:p>
            </p:txBody>
          </p:sp>
        </mc:Choice>
        <mc:Fallback>
          <p:sp>
            <p:nvSpPr>
              <p:cNvPr id="22" name="CasellaDiTesto 21">
                <a:extLst>
                  <a:ext uri="{FF2B5EF4-FFF2-40B4-BE49-F238E27FC236}">
                    <a16:creationId xmlns:a16="http://schemas.microsoft.com/office/drawing/2014/main" id="{5EA58AD5-8124-78E8-F23B-2B25F6CCACF4}"/>
                  </a:ext>
                </a:extLst>
              </p:cNvPr>
              <p:cNvSpPr txBox="1">
                <a:spLocks noRot="1" noChangeAspect="1" noMove="1" noResize="1" noEditPoints="1" noAdjustHandles="1" noChangeArrowheads="1" noChangeShapeType="1" noTextEdit="1"/>
              </p:cNvSpPr>
              <p:nvPr/>
            </p:nvSpPr>
            <p:spPr>
              <a:xfrm>
                <a:off x="1243266" y="4722414"/>
                <a:ext cx="3127114" cy="554254"/>
              </a:xfrm>
              <a:prstGeom prst="rect">
                <a:avLst/>
              </a:prstGeom>
              <a:blipFill>
                <a:blip r:embed="rId7"/>
                <a:stretch>
                  <a:fillRect l="-1210" b="-20455"/>
                </a:stretch>
              </a:blipFill>
            </p:spPr>
            <p:txBody>
              <a:bodyPr/>
              <a:lstStyle/>
              <a:p>
                <a:r>
                  <a:rPr lang="en-IT">
                    <a:noFill/>
                  </a:rPr>
                  <a:t> </a:t>
                </a:r>
              </a:p>
            </p:txBody>
          </p:sp>
        </mc:Fallback>
      </mc:AlternateContent>
      <p:sp>
        <p:nvSpPr>
          <p:cNvPr id="23" name="CasellaDiTesto 22">
            <a:extLst>
              <a:ext uri="{FF2B5EF4-FFF2-40B4-BE49-F238E27FC236}">
                <a16:creationId xmlns:a16="http://schemas.microsoft.com/office/drawing/2014/main" id="{66B64D48-7CFD-089C-73DE-643580745082}"/>
              </a:ext>
            </a:extLst>
          </p:cNvPr>
          <p:cNvSpPr txBox="1"/>
          <p:nvPr/>
        </p:nvSpPr>
        <p:spPr>
          <a:xfrm>
            <a:off x="1016053" y="4306206"/>
            <a:ext cx="5247461" cy="338554"/>
          </a:xfrm>
          <a:prstGeom prst="rect">
            <a:avLst/>
          </a:prstGeom>
          <a:noFill/>
        </p:spPr>
        <p:txBody>
          <a:bodyPr wrap="square" rtlCol="0">
            <a:spAutoFit/>
          </a:bodyPr>
          <a:lstStyle/>
          <a:p>
            <a:r>
              <a:rPr lang="it-IT" sz="1600"/>
              <a:t>A </a:t>
            </a:r>
            <a:r>
              <a:rPr lang="it-IT" sz="1600" err="1"/>
              <a:t>Wishart</a:t>
            </a:r>
            <a:r>
              <a:rPr lang="it-IT" sz="1600"/>
              <a:t> </a:t>
            </a:r>
            <a:r>
              <a:rPr lang="it-IT" sz="1600" err="1"/>
              <a:t>prior</a:t>
            </a:r>
            <a:r>
              <a:rPr lang="it-IT" sz="1600"/>
              <a:t> </a:t>
            </a:r>
            <a:r>
              <a:rPr lang="it-IT" sz="1600" err="1"/>
              <a:t>doesn’t</a:t>
            </a:r>
            <a:r>
              <a:rPr lang="it-IT" sz="1600"/>
              <a:t> </a:t>
            </a:r>
            <a:r>
              <a:rPr lang="it-IT" sz="1600" err="1"/>
              <a:t>affect</a:t>
            </a:r>
            <a:r>
              <a:rPr lang="it-IT" sz="1600"/>
              <a:t> </a:t>
            </a:r>
            <a:r>
              <a:rPr lang="it-IT" sz="1600" err="1"/>
              <a:t>noticeably</a:t>
            </a:r>
            <a:r>
              <a:rPr lang="it-IT" sz="1600"/>
              <a:t> the </a:t>
            </a:r>
            <a:r>
              <a:rPr lang="it-IT" sz="1600" err="1"/>
              <a:t>fitted</a:t>
            </a:r>
            <a:r>
              <a:rPr lang="it-IT" sz="1600"/>
              <a:t> </a:t>
            </a:r>
            <a:r>
              <a:rPr lang="it-IT" sz="1600" b="1"/>
              <a:t>A</a:t>
            </a:r>
            <a:r>
              <a:rPr lang="it-IT" sz="1600"/>
              <a:t> </a:t>
            </a:r>
            <a:r>
              <a:rPr lang="it-IT" sz="1600" err="1"/>
              <a:t>matrix</a:t>
            </a:r>
            <a:endParaRPr lang="en-GB" sz="1600"/>
          </a:p>
        </p:txBody>
      </p:sp>
    </p:spTree>
    <p:extLst>
      <p:ext uri="{BB962C8B-B14F-4D97-AF65-F5344CB8AC3E}">
        <p14:creationId xmlns:p14="http://schemas.microsoft.com/office/powerpoint/2010/main" val="4020707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F79F-A3EE-B572-865D-E31DE3CDCD01}"/>
            </a:ext>
          </a:extLst>
        </p:cNvPr>
        <p:cNvGrpSpPr/>
        <p:nvPr/>
      </p:nvGrpSpPr>
      <p:grpSpPr>
        <a:xfrm>
          <a:off x="0" y="0"/>
          <a:ext cx="0" cy="0"/>
          <a:chOff x="0" y="0"/>
          <a:chExt cx="0" cy="0"/>
        </a:xfrm>
      </p:grpSpPr>
      <p:sp>
        <p:nvSpPr>
          <p:cNvPr id="3" name="AutoShape 12">
            <a:extLst>
              <a:ext uri="{FF2B5EF4-FFF2-40B4-BE49-F238E27FC236}">
                <a16:creationId xmlns:a16="http://schemas.microsoft.com/office/drawing/2014/main" id="{B7B32469-BB2B-A714-6A45-59923EEA7790}"/>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Anomaly detection: setup</a:t>
            </a:r>
          </a:p>
        </p:txBody>
      </p:sp>
      <p:grpSp>
        <p:nvGrpSpPr>
          <p:cNvPr id="17" name="Group 16">
            <a:extLst>
              <a:ext uri="{FF2B5EF4-FFF2-40B4-BE49-F238E27FC236}">
                <a16:creationId xmlns:a16="http://schemas.microsoft.com/office/drawing/2014/main" id="{F6688615-2DF4-7B92-BE2C-4961428AEA3F}"/>
              </a:ext>
            </a:extLst>
          </p:cNvPr>
          <p:cNvGrpSpPr/>
          <p:nvPr/>
        </p:nvGrpSpPr>
        <p:grpSpPr>
          <a:xfrm>
            <a:off x="859631" y="1520419"/>
            <a:ext cx="10472738" cy="3252971"/>
            <a:chOff x="859629" y="1384342"/>
            <a:chExt cx="10472738" cy="3252971"/>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D8FC52B-5F06-4ECE-31F4-E0F4CD24125A}"/>
                    </a:ext>
                  </a:extLst>
                </p:cNvPr>
                <p:cNvSpPr txBox="1"/>
                <p:nvPr/>
              </p:nvSpPr>
              <p:spPr>
                <a:xfrm>
                  <a:off x="1637278" y="1384342"/>
                  <a:ext cx="8917441" cy="646331"/>
                </a:xfrm>
                <a:prstGeom prst="rect">
                  <a:avLst/>
                </a:prstGeom>
                <a:noFill/>
              </p:spPr>
              <p:txBody>
                <a:bodyPr wrap="none" rtlCol="0">
                  <a:spAutoFit/>
                </a:bodyPr>
                <a:lstStyle/>
                <a:p>
                  <a:pPr algn="ctr"/>
                  <a:r>
                    <a:rPr lang="en-IT">
                      <a:latin typeface="+mj-lt"/>
                    </a:rPr>
                    <a:t>To start, we need to ensure that </a:t>
                  </a:r>
                  <a14:m>
                    <m:oMath xmlns:m="http://schemas.openxmlformats.org/officeDocument/2006/math">
                      <m:sSub>
                        <m:sSubPr>
                          <m:ctrlPr>
                            <a:rPr lang="en-IT" i="1" dirty="0" smtClean="0">
                              <a:latin typeface="Cambria Math" panose="02040503050406030204" pitchFamily="18" charset="0"/>
                            </a:rPr>
                          </m:ctrlPr>
                        </m:sSubPr>
                        <m:e>
                          <m:r>
                            <a:rPr lang="en-IT" b="0" i="1" dirty="0" smtClean="0">
                              <a:latin typeface="Cambria Math" panose="02040503050406030204" pitchFamily="18" charset="0"/>
                            </a:rPr>
                            <m:t>𝑦</m:t>
                          </m:r>
                        </m:e>
                        <m:sub>
                          <m:r>
                            <a:rPr lang="en-IT" b="0" i="1" dirty="0" smtClean="0">
                              <a:latin typeface="Cambria Math" panose="02040503050406030204" pitchFamily="18" charset="0"/>
                            </a:rPr>
                            <m:t>𝐺𝐷𝑃</m:t>
                          </m:r>
                        </m:sub>
                      </m:sSub>
                      <m:r>
                        <a:rPr lang="en-IT" b="0" i="1" dirty="0" smtClean="0">
                          <a:latin typeface="Cambria Math" panose="02040503050406030204" pitchFamily="18" charset="0"/>
                        </a:rPr>
                        <m:t>(</m:t>
                      </m:r>
                      <m:r>
                        <a:rPr lang="en-IT" b="0" i="1" dirty="0" smtClean="0">
                          <a:latin typeface="Cambria Math" panose="02040503050406030204" pitchFamily="18" charset="0"/>
                        </a:rPr>
                        <m:t>𝑡</m:t>
                      </m:r>
                      <m:r>
                        <a:rPr lang="en-IT" b="0" i="1" dirty="0" smtClean="0">
                          <a:latin typeface="Cambria Math" panose="02040503050406030204" pitchFamily="18" charset="0"/>
                        </a:rPr>
                        <m:t>)</m:t>
                      </m:r>
                    </m:oMath>
                  </a14:m>
                  <a:r>
                    <a:rPr lang="en-IT">
                      <a:latin typeface="+mj-lt"/>
                    </a:rPr>
                    <a:t> and </a:t>
                  </a:r>
                  <a14:m>
                    <m:oMath xmlns:m="http://schemas.openxmlformats.org/officeDocument/2006/math">
                      <m:sSub>
                        <m:sSubPr>
                          <m:ctrlPr>
                            <a:rPr lang="en-IT" i="1" dirty="0" smtClean="0">
                              <a:latin typeface="Cambria Math" panose="02040503050406030204" pitchFamily="18" charset="0"/>
                            </a:rPr>
                          </m:ctrlPr>
                        </m:sSubPr>
                        <m:e>
                          <m:r>
                            <a:rPr lang="en-IT" b="0" i="1" dirty="0" smtClean="0">
                              <a:latin typeface="Cambria Math" panose="02040503050406030204" pitchFamily="18" charset="0"/>
                            </a:rPr>
                            <m:t>𝑦</m:t>
                          </m:r>
                        </m:e>
                        <m:sub>
                          <m:r>
                            <a:rPr lang="en-IT" b="0" i="1" dirty="0" smtClean="0">
                              <a:latin typeface="Cambria Math" panose="02040503050406030204" pitchFamily="18" charset="0"/>
                            </a:rPr>
                            <m:t>𝐶𝑃𝐼</m:t>
                          </m:r>
                        </m:sub>
                      </m:sSub>
                      <m:r>
                        <a:rPr lang="en-IT" b="0" i="1" dirty="0" smtClean="0">
                          <a:latin typeface="Cambria Math" panose="02040503050406030204" pitchFamily="18" charset="0"/>
                        </a:rPr>
                        <m:t>(</m:t>
                      </m:r>
                      <m:r>
                        <a:rPr lang="en-IT" b="0" i="1" dirty="0" smtClean="0">
                          <a:latin typeface="Cambria Math" panose="02040503050406030204" pitchFamily="18" charset="0"/>
                        </a:rPr>
                        <m:t>𝑡</m:t>
                      </m:r>
                      <m:r>
                        <a:rPr lang="en-IT" b="0" i="1" dirty="0" smtClean="0">
                          <a:latin typeface="Cambria Math" panose="02040503050406030204" pitchFamily="18" charset="0"/>
                        </a:rPr>
                        <m:t>)</m:t>
                      </m:r>
                    </m:oMath>
                  </a14:m>
                  <a:r>
                    <a:rPr lang="en-IT">
                      <a:latin typeface="+mj-lt"/>
                    </a:rPr>
                    <a:t> follow </a:t>
                  </a:r>
                  <a:r>
                    <a:rPr lang="en-IT" i="1">
                      <a:latin typeface="+mj-lt"/>
                    </a:rPr>
                    <a:t>(or can be approximated to)</a:t>
                  </a:r>
                  <a:r>
                    <a:rPr lang="en-IT">
                      <a:latin typeface="+mj-lt"/>
                    </a:rPr>
                    <a:t> a RW.</a:t>
                  </a:r>
                </a:p>
                <a:p>
                  <a:pPr algn="ctr"/>
                  <a:r>
                    <a:rPr lang="en-IT">
                      <a:latin typeface="+mj-lt"/>
                    </a:rPr>
                    <a:t>In our case, fitting an </a:t>
                  </a:r>
                  <a14:m>
                    <m:oMath xmlns:m="http://schemas.openxmlformats.org/officeDocument/2006/math">
                      <m:r>
                        <a:rPr lang="en-IT" i="1" dirty="0">
                          <a:latin typeface="Cambria Math" panose="02040503050406030204" pitchFamily="18" charset="0"/>
                        </a:rPr>
                        <m:t>𝐴𝑅</m:t>
                      </m:r>
                      <m:r>
                        <a:rPr lang="en-IT" i="1" dirty="0">
                          <a:latin typeface="Cambria Math" panose="02040503050406030204" pitchFamily="18" charset="0"/>
                        </a:rPr>
                        <m:t>(1)</m:t>
                      </m:r>
                    </m:oMath>
                  </a14:m>
                  <a:r>
                    <a:rPr lang="en-IT">
                      <a:latin typeface="+mj-lt"/>
                    </a:rPr>
                    <a:t> process to both yields respectively values of </a:t>
                  </a:r>
                  <a14:m>
                    <m:oMath xmlns:m="http://schemas.openxmlformats.org/officeDocument/2006/math">
                      <m:r>
                        <a:rPr lang="en-IT" i="1" dirty="0">
                          <a:latin typeface="Cambria Math" panose="02040503050406030204" pitchFamily="18" charset="0"/>
                        </a:rPr>
                        <m:t>0.86</m:t>
                      </m:r>
                    </m:oMath>
                  </a14:m>
                  <a:r>
                    <a:rPr lang="en-IT">
                      <a:latin typeface="+mj-lt"/>
                    </a:rPr>
                    <a:t> and </a:t>
                  </a:r>
                  <a14:m>
                    <m:oMath xmlns:m="http://schemas.openxmlformats.org/officeDocument/2006/math">
                      <m:r>
                        <a:rPr lang="en-IT" i="1" dirty="0">
                          <a:latin typeface="Cambria Math" panose="02040503050406030204" pitchFamily="18" charset="0"/>
                        </a:rPr>
                        <m:t>0.94 </m:t>
                      </m:r>
                    </m:oMath>
                  </a14:m>
                  <a:r>
                    <a:rPr lang="en-IT">
                      <a:latin typeface="+mj-lt"/>
                    </a:rPr>
                    <a:t>for </a:t>
                  </a:r>
                  <a14:m>
                    <m:oMath xmlns:m="http://schemas.openxmlformats.org/officeDocument/2006/math">
                      <m:r>
                        <a:rPr lang="en-IT" i="1" dirty="0">
                          <a:latin typeface="Cambria Math" panose="02040503050406030204" pitchFamily="18" charset="0"/>
                        </a:rPr>
                        <m:t>𝛼</m:t>
                      </m:r>
                    </m:oMath>
                  </a14:m>
                  <a:r>
                    <a:rPr lang="en-IT">
                      <a:latin typeface="+mj-lt"/>
                    </a:rPr>
                    <a:t>.</a:t>
                  </a:r>
                </a:p>
              </p:txBody>
            </p:sp>
          </mc:Choice>
          <mc:Fallback>
            <p:sp>
              <p:nvSpPr>
                <p:cNvPr id="2" name="TextBox 1">
                  <a:extLst>
                    <a:ext uri="{FF2B5EF4-FFF2-40B4-BE49-F238E27FC236}">
                      <a16:creationId xmlns:a16="http://schemas.microsoft.com/office/drawing/2014/main" id="{3D8FC52B-5F06-4ECE-31F4-E0F4CD24125A}"/>
                    </a:ext>
                  </a:extLst>
                </p:cNvPr>
                <p:cNvSpPr txBox="1">
                  <a:spLocks noRot="1" noChangeAspect="1" noMove="1" noResize="1" noEditPoints="1" noAdjustHandles="1" noChangeArrowheads="1" noChangeShapeType="1" noTextEdit="1"/>
                </p:cNvSpPr>
                <p:nvPr/>
              </p:nvSpPr>
              <p:spPr>
                <a:xfrm>
                  <a:off x="1637278" y="1384342"/>
                  <a:ext cx="8917441" cy="646331"/>
                </a:xfrm>
                <a:prstGeom prst="rect">
                  <a:avLst/>
                </a:prstGeom>
                <a:blipFill>
                  <a:blip r:embed="rId2"/>
                  <a:stretch>
                    <a:fillRect l="-285" t="-3846" r="-285" b="-15385"/>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883EB5F-D7F1-1CB2-9FF6-FCB2A1B3C1FB}"/>
                    </a:ext>
                  </a:extLst>
                </p:cNvPr>
                <p:cNvSpPr txBox="1"/>
                <p:nvPr/>
              </p:nvSpPr>
              <p:spPr>
                <a:xfrm>
                  <a:off x="1061182" y="2333073"/>
                  <a:ext cx="10069633" cy="681982"/>
                </a:xfrm>
                <a:prstGeom prst="rect">
                  <a:avLst/>
                </a:prstGeom>
                <a:noFill/>
              </p:spPr>
              <p:txBody>
                <a:bodyPr wrap="square" rtlCol="0">
                  <a:spAutoFit/>
                </a:bodyPr>
                <a:lstStyle/>
                <a:p>
                  <a:pPr algn="ctr"/>
                  <a:r>
                    <a:rPr lang="en-IT">
                      <a:latin typeface="+mj-lt"/>
                    </a:rPr>
                    <a:t>W</a:t>
                  </a:r>
                  <a:r>
                    <a:rPr lang="en-GB">
                      <a:latin typeface="+mj-lt"/>
                    </a:rPr>
                    <a:t>e now consider the following series both for GDP and CPI: </a:t>
                  </a:r>
                  <a14:m>
                    <m:oMath xmlns:m="http://schemas.openxmlformats.org/officeDocument/2006/math">
                      <m:r>
                        <m:rPr>
                          <m:sty m:val="p"/>
                        </m:rPr>
                        <a:rPr lang="en-US" i="0" dirty="0" smtClean="0">
                          <a:latin typeface="Cambria Math" panose="02040503050406030204" pitchFamily="18" charset="0"/>
                        </a:rPr>
                        <m:t>Δ</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𝑦</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US" b="0" i="1" dirty="0" smtClean="0">
                          <a:latin typeface="Cambria Math" panose="02040503050406030204" pitchFamily="18" charset="0"/>
                        </a:rPr>
                        <m:t> </m:t>
                      </m:r>
                      <m:r>
                        <a:rPr lang="en-GB" i="1" dirty="0" smtClean="0">
                          <a:latin typeface="Cambria Math" panose="02040503050406030204" pitchFamily="18" charset="0"/>
                        </a:rPr>
                        <m:t>– </m:t>
                      </m:r>
                      <m:r>
                        <a:rPr lang="en-GB" i="1" dirty="0" smtClean="0">
                          <a:latin typeface="Cambria Math" panose="02040503050406030204" pitchFamily="18" charset="0"/>
                        </a:rPr>
                        <m:t>𝑦</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r>
                            <a:rPr lang="en-GB" i="1" dirty="0" smtClean="0">
                              <a:latin typeface="Cambria Math" panose="02040503050406030204" pitchFamily="18" charset="0"/>
                            </a:rPr>
                            <m:t>−1</m:t>
                          </m:r>
                        </m:e>
                      </m:d>
                    </m:oMath>
                  </a14:m>
                  <a:r>
                    <a:rPr lang="en-GB">
                      <a:latin typeface="+mj-lt"/>
                    </a:rPr>
                    <a:t>.</a:t>
                  </a:r>
                </a:p>
                <a:p>
                  <a:pPr algn="ctr"/>
                  <a:r>
                    <a:rPr lang="en-GB">
                      <a:latin typeface="+mj-lt"/>
                    </a:rPr>
                    <a:t>We will assume that: </a:t>
                  </a:r>
                  <a14:m>
                    <m:oMath xmlns:m="http://schemas.openxmlformats.org/officeDocument/2006/math">
                      <m:r>
                        <m:rPr>
                          <m:sty m:val="p"/>
                        </m:rPr>
                        <a:rPr lang="en-IT" dirty="0">
                          <a:latin typeface="Cambria Math" panose="02040503050406030204" pitchFamily="18" charset="0"/>
                        </a:rPr>
                        <m:t>Δ</m:t>
                      </m:r>
                      <m:d>
                        <m:dPr>
                          <m:ctrlPr>
                            <a:rPr lang="en-IT" i="1" dirty="0">
                              <a:latin typeface="Cambria Math" panose="02040503050406030204" pitchFamily="18" charset="0"/>
                            </a:rPr>
                          </m:ctrlPr>
                        </m:dPr>
                        <m:e>
                          <m:r>
                            <a:rPr lang="en-IT" i="1" dirty="0">
                              <a:latin typeface="Cambria Math" panose="02040503050406030204" pitchFamily="18" charset="0"/>
                            </a:rPr>
                            <m:t>𝑡</m:t>
                          </m:r>
                        </m:e>
                      </m:d>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𝒩</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𝜇</m:t>
                          </m:r>
                          <m:r>
                            <a:rPr lang="en-US" i="1" dirty="0">
                              <a:latin typeface="Cambria Math" panose="02040503050406030204" pitchFamily="18" charset="0"/>
                              <a:ea typeface="Cambria Math" panose="02040503050406030204" pitchFamily="18" charset="0"/>
                            </a:rPr>
                            <m:t>,</m:t>
                          </m:r>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𝜎</m:t>
                              </m:r>
                            </m:e>
                            <m:sub>
                              <m:r>
                                <a:rPr lang="en-US" i="1" dirty="0">
                                  <a:latin typeface="Cambria Math" panose="02040503050406030204" pitchFamily="18" charset="0"/>
                                  <a:ea typeface="Cambria Math" panose="02040503050406030204" pitchFamily="18" charset="0"/>
                                </a:rPr>
                                <m:t>𝑡</m:t>
                              </m:r>
                            </m:sub>
                            <m:sup>
                              <m:r>
                                <a:rPr lang="en-US" i="1" dirty="0">
                                  <a:latin typeface="Cambria Math" panose="02040503050406030204" pitchFamily="18" charset="0"/>
                                  <a:ea typeface="Cambria Math" panose="02040503050406030204" pitchFamily="18" charset="0"/>
                                </a:rPr>
                                <m:t>2</m:t>
                              </m:r>
                            </m:sup>
                          </m:sSubSup>
                        </m:e>
                      </m:d>
                    </m:oMath>
                  </a14:m>
                  <a:r>
                    <a:rPr lang="en-IT">
                      <a:latin typeface="+mj-lt"/>
                    </a:rPr>
                    <a:t>, all of which </a:t>
                  </a:r>
                  <a14:m>
                    <m:oMath xmlns:m="http://schemas.openxmlformats.org/officeDocument/2006/math">
                      <m:r>
                        <a:rPr lang="en-IT" i="1" dirty="0">
                          <a:latin typeface="Cambria Math" panose="02040503050406030204" pitchFamily="18" charset="0"/>
                        </a:rPr>
                        <m:t>𝑖</m:t>
                      </m:r>
                      <m:r>
                        <a:rPr lang="en-IT" i="1" dirty="0">
                          <a:latin typeface="Cambria Math" panose="02040503050406030204" pitchFamily="18" charset="0"/>
                        </a:rPr>
                        <m:t>.</m:t>
                      </m:r>
                      <m:r>
                        <a:rPr lang="en-IT" i="1" dirty="0">
                          <a:latin typeface="Cambria Math" panose="02040503050406030204" pitchFamily="18" charset="0"/>
                        </a:rPr>
                        <m:t>𝑖</m:t>
                      </m:r>
                      <m:r>
                        <a:rPr lang="en-IT" i="1" dirty="0">
                          <a:latin typeface="Cambria Math" panose="02040503050406030204" pitchFamily="18" charset="0"/>
                        </a:rPr>
                        <m:t>.</m:t>
                      </m:r>
                      <m:r>
                        <a:rPr lang="en-IT" i="1" dirty="0">
                          <a:latin typeface="Cambria Math" panose="02040503050406030204" pitchFamily="18" charset="0"/>
                        </a:rPr>
                        <m:t>𝑑</m:t>
                      </m:r>
                    </m:oMath>
                  </a14:m>
                  <a:r>
                    <a:rPr lang="en-IT">
                      <a:latin typeface="+mj-lt"/>
                    </a:rPr>
                    <a:t> one with respect to the other.</a:t>
                  </a:r>
                </a:p>
              </p:txBody>
            </p:sp>
          </mc:Choice>
          <mc:Fallback>
            <p:sp>
              <p:nvSpPr>
                <p:cNvPr id="12" name="TextBox 11">
                  <a:extLst>
                    <a:ext uri="{FF2B5EF4-FFF2-40B4-BE49-F238E27FC236}">
                      <a16:creationId xmlns:a16="http://schemas.microsoft.com/office/drawing/2014/main" id="{2883EB5F-D7F1-1CB2-9FF6-FCB2A1B3C1FB}"/>
                    </a:ext>
                  </a:extLst>
                </p:cNvPr>
                <p:cNvSpPr txBox="1">
                  <a:spLocks noRot="1" noChangeAspect="1" noMove="1" noResize="1" noEditPoints="1" noAdjustHandles="1" noChangeArrowheads="1" noChangeShapeType="1" noTextEdit="1"/>
                </p:cNvSpPr>
                <p:nvPr/>
              </p:nvSpPr>
              <p:spPr>
                <a:xfrm>
                  <a:off x="1061182" y="2333073"/>
                  <a:ext cx="10069633" cy="681982"/>
                </a:xfrm>
                <a:prstGeom prst="rect">
                  <a:avLst/>
                </a:prstGeom>
                <a:blipFill>
                  <a:blip r:embed="rId3"/>
                  <a:stretch>
                    <a:fillRect t="-3636" b="-9091"/>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AD2C805-7C6A-AB96-FB62-80FE6BF8C9D7}"/>
                    </a:ext>
                  </a:extLst>
                </p:cNvPr>
                <p:cNvSpPr txBox="1"/>
                <p:nvPr/>
              </p:nvSpPr>
              <p:spPr>
                <a:xfrm>
                  <a:off x="2284955" y="3317455"/>
                  <a:ext cx="7622087" cy="371127"/>
                </a:xfrm>
                <a:prstGeom prst="rect">
                  <a:avLst/>
                </a:prstGeom>
                <a:noFill/>
              </p:spPr>
              <p:txBody>
                <a:bodyPr wrap="none" rtlCol="0">
                  <a:spAutoFit/>
                </a:bodyPr>
                <a:lstStyle/>
                <a:p>
                  <a:r>
                    <a:rPr lang="en-IT">
                      <a:latin typeface="+mj-lt"/>
                    </a:rPr>
                    <a:t>Finally, we model our variances as: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𝜏</m:t>
                          </m:r>
                        </m:e>
                        <m:sub>
                          <m:r>
                            <a:rPr lang="en-US" b="0" i="1" smtClean="0">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𝑡</m:t>
                          </m:r>
                        </m:sub>
                      </m:sSub>
                    </m:oMath>
                  </a14:m>
                  <a:r>
                    <a:rPr lang="en-IT"/>
                    <a:t> </a:t>
                  </a:r>
                  <a:r>
                    <a:rPr lang="en-IT">
                      <a:latin typeface="+mj-lt"/>
                    </a:rPr>
                    <a:t>where:</a:t>
                  </a:r>
                  <a:r>
                    <a:rPr lang="en-IT"/>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Ber</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oMath>
                  </a14:m>
                  <a:r>
                    <a:rPr lang="en-IT">
                      <a:latin typeface="+mj-lt"/>
                    </a:rPr>
                    <a:t>.</a:t>
                  </a:r>
                  <a:endParaRPr lang="en-IT"/>
                </a:p>
              </p:txBody>
            </p:sp>
          </mc:Choice>
          <mc:Fallback>
            <p:sp>
              <p:nvSpPr>
                <p:cNvPr id="14" name="TextBox 13">
                  <a:extLst>
                    <a:ext uri="{FF2B5EF4-FFF2-40B4-BE49-F238E27FC236}">
                      <a16:creationId xmlns:a16="http://schemas.microsoft.com/office/drawing/2014/main" id="{FAD2C805-7C6A-AB96-FB62-80FE6BF8C9D7}"/>
                    </a:ext>
                  </a:extLst>
                </p:cNvPr>
                <p:cNvSpPr txBox="1">
                  <a:spLocks noRot="1" noChangeAspect="1" noMove="1" noResize="1" noEditPoints="1" noAdjustHandles="1" noChangeArrowheads="1" noChangeShapeType="1" noTextEdit="1"/>
                </p:cNvSpPr>
                <p:nvPr/>
              </p:nvSpPr>
              <p:spPr>
                <a:xfrm>
                  <a:off x="2284955" y="3317455"/>
                  <a:ext cx="7622087" cy="371127"/>
                </a:xfrm>
                <a:prstGeom prst="rect">
                  <a:avLst/>
                </a:prstGeom>
                <a:blipFill>
                  <a:blip r:embed="rId4"/>
                  <a:stretch>
                    <a:fillRect l="-833" t="-10345" b="-27586"/>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80100C5-227C-7C9F-BFD5-2A5E578A9D39}"/>
                    </a:ext>
                  </a:extLst>
                </p:cNvPr>
                <p:cNvSpPr txBox="1"/>
                <p:nvPr/>
              </p:nvSpPr>
              <p:spPr>
                <a:xfrm>
                  <a:off x="859629" y="3990982"/>
                  <a:ext cx="10472738" cy="646331"/>
                </a:xfrm>
                <a:prstGeom prst="rect">
                  <a:avLst/>
                </a:prstGeom>
                <a:noFill/>
              </p:spPr>
              <p:txBody>
                <a:bodyPr wrap="square" rtlCol="0">
                  <a:spAutoFit/>
                </a:bodyPr>
                <a:lstStyle/>
                <a:p>
                  <a:pPr algn="ctr"/>
                  <a:r>
                    <a:rPr lang="en-IT">
                      <a:latin typeface="+mj-lt"/>
                    </a:rPr>
                    <a:t>As a result, we can find timestamps associated with anomalies / unexpected events by inspecting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oMath>
                  </a14:m>
                  <a:r>
                    <a:rPr lang="en-IT">
                      <a:latin typeface="+mj-lt"/>
                    </a:rPr>
                    <a:t> series: small values of </a:t>
                  </a:r>
                  <a14:m>
                    <m:oMath xmlns:m="http://schemas.openxmlformats.org/officeDocument/2006/math">
                      <m:r>
                        <a:rPr lang="en-US" i="1" smtClean="0">
                          <a:latin typeface="Cambria Math" panose="02040503050406030204" pitchFamily="18" charset="0"/>
                          <a:ea typeface="Cambria Math" panose="02040503050406030204" pitchFamily="18" charset="0"/>
                        </a:rPr>
                        <m:t>𝔼</m:t>
                      </m:r>
                      <m:d>
                        <m:dPr>
                          <m:begChr m:val="["/>
                          <m:endChr m:val="]"/>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d>
                    </m:oMath>
                  </a14:m>
                  <a:r>
                    <a:rPr lang="en-IT">
                      <a:latin typeface="+mj-lt"/>
                    </a:rPr>
                    <a:t> will yeild smaller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m:t>
                          </m:r>
                        </m:sub>
                      </m:sSub>
                    </m:oMath>
                  </a14:m>
                  <a:r>
                    <a:rPr lang="en-IT">
                      <a:latin typeface="+mj-lt"/>
                    </a:rPr>
                    <a:t>, hence a greater variance, and viceversa. </a:t>
                  </a:r>
                </a:p>
              </p:txBody>
            </p:sp>
          </mc:Choice>
          <mc:Fallback>
            <p:sp>
              <p:nvSpPr>
                <p:cNvPr id="16" name="TextBox 15">
                  <a:extLst>
                    <a:ext uri="{FF2B5EF4-FFF2-40B4-BE49-F238E27FC236}">
                      <a16:creationId xmlns:a16="http://schemas.microsoft.com/office/drawing/2014/main" id="{E80100C5-227C-7C9F-BFD5-2A5E578A9D39}"/>
                    </a:ext>
                  </a:extLst>
                </p:cNvPr>
                <p:cNvSpPr txBox="1">
                  <a:spLocks noRot="1" noChangeAspect="1" noMove="1" noResize="1" noEditPoints="1" noAdjustHandles="1" noChangeArrowheads="1" noChangeShapeType="1" noTextEdit="1"/>
                </p:cNvSpPr>
                <p:nvPr/>
              </p:nvSpPr>
              <p:spPr>
                <a:xfrm>
                  <a:off x="859629" y="3990982"/>
                  <a:ext cx="10472738" cy="646331"/>
                </a:xfrm>
                <a:prstGeom prst="rect">
                  <a:avLst/>
                </a:prstGeom>
                <a:blipFill>
                  <a:blip r:embed="rId5"/>
                  <a:stretch>
                    <a:fillRect t="-1923" r="-242" b="-15385"/>
                  </a:stretch>
                </a:blipFill>
              </p:spPr>
              <p:txBody>
                <a:bodyPr/>
                <a:lstStyle/>
                <a:p>
                  <a:r>
                    <a:rPr lang="en-IT">
                      <a:noFill/>
                    </a:rPr>
                    <a:t> </a:t>
                  </a:r>
                </a:p>
              </p:txBody>
            </p:sp>
          </mc:Fallback>
        </mc:AlternateContent>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30ECA77-4945-3C8B-9E80-65599B1A8734}"/>
                  </a:ext>
                </a:extLst>
              </p:cNvPr>
              <p:cNvSpPr txBox="1"/>
              <p:nvPr/>
            </p:nvSpPr>
            <p:spPr>
              <a:xfrm>
                <a:off x="1621250" y="5583971"/>
                <a:ext cx="8949501" cy="369332"/>
              </a:xfrm>
              <a:prstGeom prst="rect">
                <a:avLst/>
              </a:prstGeom>
              <a:noFill/>
            </p:spPr>
            <p:txBody>
              <a:bodyPr wrap="none" rtlCol="0">
                <a:spAutoFit/>
              </a:bodyPr>
              <a:lstStyle/>
              <a:p>
                <a:r>
                  <a:rPr lang="en-US" b="1"/>
                  <a:t>Priors used:</a:t>
                </a:r>
                <a:r>
                  <a:rPr lang="en-US" b="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ℇ(0.01)</m:t>
                    </m:r>
                  </m:oMath>
                </a14:m>
                <a:r>
                  <a:rPr lang="en-IT"/>
                  <a:t>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𝒩</m:t>
                    </m:r>
                    <m:r>
                      <a:rPr lang="en-US" b="0" i="1" smtClean="0">
                        <a:latin typeface="Cambria Math" panose="02040503050406030204" pitchFamily="18" charset="0"/>
                        <a:ea typeface="Cambria Math" panose="02040503050406030204" pitchFamily="18" charset="0"/>
                      </a:rPr>
                      <m:t>(0, 100)</m:t>
                    </m:r>
                  </m:oMath>
                </a14:m>
                <a:r>
                  <a:rPr lang="en-IT"/>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 </m:t>
                    </m:r>
                    <m:r>
                      <m:rPr>
                        <m:nor/>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(1, 1)</m:t>
                    </m:r>
                  </m:oMath>
                </a14:m>
                <a:endParaRPr lang="en-IT"/>
              </a:p>
            </p:txBody>
          </p:sp>
        </mc:Choice>
        <mc:Fallback>
          <p:sp>
            <p:nvSpPr>
              <p:cNvPr id="18" name="TextBox 17">
                <a:extLst>
                  <a:ext uri="{FF2B5EF4-FFF2-40B4-BE49-F238E27FC236}">
                    <a16:creationId xmlns:a16="http://schemas.microsoft.com/office/drawing/2014/main" id="{130ECA77-4945-3C8B-9E80-65599B1A8734}"/>
                  </a:ext>
                </a:extLst>
              </p:cNvPr>
              <p:cNvSpPr txBox="1">
                <a:spLocks noRot="1" noChangeAspect="1" noMove="1" noResize="1" noEditPoints="1" noAdjustHandles="1" noChangeArrowheads="1" noChangeShapeType="1" noTextEdit="1"/>
              </p:cNvSpPr>
              <p:nvPr/>
            </p:nvSpPr>
            <p:spPr>
              <a:xfrm>
                <a:off x="1621250" y="5583971"/>
                <a:ext cx="8949501" cy="369332"/>
              </a:xfrm>
              <a:prstGeom prst="rect">
                <a:avLst/>
              </a:prstGeom>
              <a:blipFill>
                <a:blip r:embed="rId6"/>
                <a:stretch>
                  <a:fillRect l="-567" t="-6667" b="-26667"/>
                </a:stretch>
              </a:blipFill>
            </p:spPr>
            <p:txBody>
              <a:bodyPr/>
              <a:lstStyle/>
              <a:p>
                <a:r>
                  <a:rPr lang="en-IT">
                    <a:noFill/>
                  </a:rPr>
                  <a:t> </a:t>
                </a:r>
              </a:p>
            </p:txBody>
          </p:sp>
        </mc:Fallback>
      </mc:AlternateContent>
    </p:spTree>
    <p:extLst>
      <p:ext uri="{BB962C8B-B14F-4D97-AF65-F5344CB8AC3E}">
        <p14:creationId xmlns:p14="http://schemas.microsoft.com/office/powerpoint/2010/main" val="262663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8754F541-9A48-3C41-4757-C7CF8045BF5E}"/>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Anomaly detection: results</a:t>
            </a:r>
          </a:p>
        </p:txBody>
      </p:sp>
      <p:grpSp>
        <p:nvGrpSpPr>
          <p:cNvPr id="11" name="Group 10">
            <a:extLst>
              <a:ext uri="{FF2B5EF4-FFF2-40B4-BE49-F238E27FC236}">
                <a16:creationId xmlns:a16="http://schemas.microsoft.com/office/drawing/2014/main" id="{9B4AC3F5-5874-E741-0E31-88A68962B821}"/>
              </a:ext>
            </a:extLst>
          </p:cNvPr>
          <p:cNvGrpSpPr/>
          <p:nvPr/>
        </p:nvGrpSpPr>
        <p:grpSpPr>
          <a:xfrm>
            <a:off x="979810" y="1013073"/>
            <a:ext cx="10232380" cy="5060463"/>
            <a:chOff x="1429332" y="1119947"/>
            <a:chExt cx="10232380" cy="5060463"/>
          </a:xfrm>
        </p:grpSpPr>
        <p:grpSp>
          <p:nvGrpSpPr>
            <p:cNvPr id="9" name="Group 8">
              <a:extLst>
                <a:ext uri="{FF2B5EF4-FFF2-40B4-BE49-F238E27FC236}">
                  <a16:creationId xmlns:a16="http://schemas.microsoft.com/office/drawing/2014/main" id="{353A7515-5819-1653-EA74-1EEDA8B9BDCC}"/>
                </a:ext>
              </a:extLst>
            </p:cNvPr>
            <p:cNvGrpSpPr/>
            <p:nvPr/>
          </p:nvGrpSpPr>
          <p:grpSpPr>
            <a:xfrm>
              <a:off x="6996112" y="1119947"/>
              <a:ext cx="4665600" cy="5060463"/>
              <a:chOff x="6996112" y="1119947"/>
              <a:chExt cx="4665600" cy="5060463"/>
            </a:xfrm>
          </p:grpSpPr>
          <p:pic>
            <p:nvPicPr>
              <p:cNvPr id="4" name="Immagine 3" descr="Immagine che contiene testo, linea, diagramma, Diagramma&#10;&#10;Descrizione generata automaticamente">
                <a:extLst>
                  <a:ext uri="{FF2B5EF4-FFF2-40B4-BE49-F238E27FC236}">
                    <a16:creationId xmlns:a16="http://schemas.microsoft.com/office/drawing/2014/main" id="{FB0AA78C-7D76-4B88-090C-E3BD71F3283B}"/>
                  </a:ext>
                </a:extLst>
              </p:cNvPr>
              <p:cNvPicPr>
                <a:picLocks noChangeAspect="1"/>
              </p:cNvPicPr>
              <p:nvPr/>
            </p:nvPicPr>
            <p:blipFill>
              <a:blip r:embed="rId2"/>
              <a:srcRect t="14377"/>
              <a:stretch>
                <a:fillRect/>
              </a:stretch>
            </p:blipFill>
            <p:spPr>
              <a:xfrm>
                <a:off x="6996112" y="3714473"/>
                <a:ext cx="4665600" cy="2465937"/>
              </a:xfrm>
              <a:prstGeom prst="rect">
                <a:avLst/>
              </a:prstGeom>
            </p:spPr>
          </p:pic>
          <p:pic>
            <p:nvPicPr>
              <p:cNvPr id="6" name="Immagine 5" descr="Immagine che contiene testo, schermata, diagramma, linea&#10;&#10;Descrizione generata automaticamente">
                <a:extLst>
                  <a:ext uri="{FF2B5EF4-FFF2-40B4-BE49-F238E27FC236}">
                    <a16:creationId xmlns:a16="http://schemas.microsoft.com/office/drawing/2014/main" id="{7F7E3E9A-5784-37D5-4999-A9366F671B14}"/>
                  </a:ext>
                </a:extLst>
              </p:cNvPr>
              <p:cNvPicPr>
                <a:picLocks noChangeAspect="1"/>
              </p:cNvPicPr>
              <p:nvPr/>
            </p:nvPicPr>
            <p:blipFill>
              <a:blip r:embed="rId3"/>
              <a:srcRect b="9912"/>
              <a:stretch>
                <a:fillRect/>
              </a:stretch>
            </p:blipFill>
            <p:spPr>
              <a:xfrm>
                <a:off x="6996112" y="1119947"/>
                <a:ext cx="4665600" cy="2594526"/>
              </a:xfrm>
              <a:prstGeom prst="rect">
                <a:avLst/>
              </a:prstGeom>
            </p:spPr>
          </p:pic>
        </p:grpSp>
        <p:grpSp>
          <p:nvGrpSpPr>
            <p:cNvPr id="10" name="Group 9">
              <a:extLst>
                <a:ext uri="{FF2B5EF4-FFF2-40B4-BE49-F238E27FC236}">
                  <a16:creationId xmlns:a16="http://schemas.microsoft.com/office/drawing/2014/main" id="{49F9B0DD-59D1-67B5-F49C-DC6F41CC1F49}"/>
                </a:ext>
              </a:extLst>
            </p:cNvPr>
            <p:cNvGrpSpPr/>
            <p:nvPr/>
          </p:nvGrpSpPr>
          <p:grpSpPr>
            <a:xfrm>
              <a:off x="1429332" y="1119947"/>
              <a:ext cx="4666668" cy="5060463"/>
              <a:chOff x="1429332" y="1119947"/>
              <a:chExt cx="4666668" cy="5060463"/>
            </a:xfrm>
          </p:grpSpPr>
          <p:pic>
            <p:nvPicPr>
              <p:cNvPr id="5" name="Picture 4" descr="A graph of data showing the amount of data in the past&#10;&#10;AI-generated content may be incorrect.">
                <a:extLst>
                  <a:ext uri="{FF2B5EF4-FFF2-40B4-BE49-F238E27FC236}">
                    <a16:creationId xmlns:a16="http://schemas.microsoft.com/office/drawing/2014/main" id="{3F54F110-D529-81BE-13AD-4EDC6094E86F}"/>
                  </a:ext>
                </a:extLst>
              </p:cNvPr>
              <p:cNvPicPr>
                <a:picLocks noChangeAspect="1"/>
              </p:cNvPicPr>
              <p:nvPr/>
            </p:nvPicPr>
            <p:blipFill>
              <a:blip r:embed="rId4"/>
              <a:srcRect b="9912"/>
              <a:stretch>
                <a:fillRect/>
              </a:stretch>
            </p:blipFill>
            <p:spPr>
              <a:xfrm>
                <a:off x="1429333" y="1119947"/>
                <a:ext cx="4666667" cy="2594526"/>
              </a:xfrm>
              <a:prstGeom prst="rect">
                <a:avLst/>
              </a:prstGeom>
            </p:spPr>
          </p:pic>
          <p:pic>
            <p:nvPicPr>
              <p:cNvPr id="8" name="Picture 7" descr="A graph with lines and numbers&#10;&#10;AI-generated content may be incorrect.">
                <a:extLst>
                  <a:ext uri="{FF2B5EF4-FFF2-40B4-BE49-F238E27FC236}">
                    <a16:creationId xmlns:a16="http://schemas.microsoft.com/office/drawing/2014/main" id="{7A312CA7-7109-AB6B-74A9-9BEE157270D5}"/>
                  </a:ext>
                </a:extLst>
              </p:cNvPr>
              <p:cNvPicPr>
                <a:picLocks noChangeAspect="1"/>
              </p:cNvPicPr>
              <p:nvPr/>
            </p:nvPicPr>
            <p:blipFill>
              <a:blip r:embed="rId5"/>
              <a:srcRect t="14377"/>
              <a:stretch>
                <a:fillRect/>
              </a:stretch>
            </p:blipFill>
            <p:spPr>
              <a:xfrm>
                <a:off x="1429332" y="3714473"/>
                <a:ext cx="4666667" cy="2465937"/>
              </a:xfrm>
              <a:prstGeom prst="rect">
                <a:avLst/>
              </a:prstGeom>
            </p:spPr>
          </p:pic>
        </p:grpSp>
      </p:grpSp>
    </p:spTree>
    <p:extLst>
      <p:ext uri="{BB962C8B-B14F-4D97-AF65-F5344CB8AC3E}">
        <p14:creationId xmlns:p14="http://schemas.microsoft.com/office/powerpoint/2010/main" val="421360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751FC3-5FD4-D449-D642-9D9A61C69C98}"/>
              </a:ext>
            </a:extLst>
          </p:cNvPr>
          <p:cNvSpPr>
            <a:spLocks noGrp="1"/>
          </p:cNvSpPr>
          <p:nvPr>
            <p:ph type="title"/>
          </p:nvPr>
        </p:nvSpPr>
        <p:spPr/>
        <p:txBody>
          <a:bodyPr>
            <a:normAutofit/>
          </a:bodyPr>
          <a:lstStyle/>
          <a:p>
            <a:r>
              <a:rPr lang="it-IT"/>
              <a:t>Beyond the hedge</a:t>
            </a:r>
            <a:r>
              <a:rPr lang="en-GB" b="0" i="0" noProof="0"/>
              <a:t>: Test on the Residuals</a:t>
            </a:r>
            <a:endParaRPr lang="it-IT"/>
          </a:p>
        </p:txBody>
      </p:sp>
      <p:pic>
        <p:nvPicPr>
          <p:cNvPr id="7" name="Immagine 6">
            <a:extLst>
              <a:ext uri="{FF2B5EF4-FFF2-40B4-BE49-F238E27FC236}">
                <a16:creationId xmlns:a16="http://schemas.microsoft.com/office/drawing/2014/main" id="{007BF293-E4F8-BFCA-5082-F9F83A365A83}"/>
              </a:ext>
            </a:extLst>
          </p:cNvPr>
          <p:cNvPicPr>
            <a:picLocks noChangeAspect="1"/>
          </p:cNvPicPr>
          <p:nvPr/>
        </p:nvPicPr>
        <p:blipFill>
          <a:blip r:embed="rId3"/>
          <a:stretch>
            <a:fillRect/>
          </a:stretch>
        </p:blipFill>
        <p:spPr>
          <a:xfrm>
            <a:off x="441945" y="1598671"/>
            <a:ext cx="5365820" cy="4060620"/>
          </a:xfrm>
          <a:prstGeom prst="rect">
            <a:avLst/>
          </a:prstGeom>
        </p:spPr>
      </p:pic>
      <p:pic>
        <p:nvPicPr>
          <p:cNvPr id="9" name="Immagine 8">
            <a:extLst>
              <a:ext uri="{FF2B5EF4-FFF2-40B4-BE49-F238E27FC236}">
                <a16:creationId xmlns:a16="http://schemas.microsoft.com/office/drawing/2014/main" id="{56FBC0E2-16CC-ECF2-10D1-4BBCE80A1EDD}"/>
              </a:ext>
            </a:extLst>
          </p:cNvPr>
          <p:cNvPicPr>
            <a:picLocks noChangeAspect="1"/>
          </p:cNvPicPr>
          <p:nvPr/>
        </p:nvPicPr>
        <p:blipFill>
          <a:blip r:embed="rId4"/>
          <a:stretch>
            <a:fillRect/>
          </a:stretch>
        </p:blipFill>
        <p:spPr>
          <a:xfrm>
            <a:off x="5819155" y="1798874"/>
            <a:ext cx="5930900" cy="3660213"/>
          </a:xfrm>
          <a:prstGeom prst="rect">
            <a:avLst/>
          </a:prstGeom>
        </p:spPr>
      </p:pic>
    </p:spTree>
    <p:extLst>
      <p:ext uri="{BB962C8B-B14F-4D97-AF65-F5344CB8AC3E}">
        <p14:creationId xmlns:p14="http://schemas.microsoft.com/office/powerpoint/2010/main" val="130023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8D76-758F-7ADC-FEBD-D92A36014FA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5F9DF46-9D2D-E1C7-A70E-BD913AB872A9}"/>
              </a:ext>
            </a:extLst>
          </p:cNvPr>
          <p:cNvSpPr>
            <a:spLocks noGrp="1"/>
          </p:cNvSpPr>
          <p:nvPr>
            <p:ph type="title"/>
          </p:nvPr>
        </p:nvSpPr>
        <p:spPr/>
        <p:txBody>
          <a:bodyPr>
            <a:normAutofit fontScale="90000"/>
          </a:bodyPr>
          <a:lstStyle/>
          <a:p>
            <a:r>
              <a:rPr lang="en-GB" b="0" i="0" noProof="0"/>
              <a:t>Conclusions &amp; remarks: </a:t>
            </a:r>
            <a:r>
              <a:rPr lang="it-IT" err="1"/>
              <a:t>W</a:t>
            </a:r>
            <a:r>
              <a:rPr lang="it-IT" b="1" err="1"/>
              <a:t>hiteness</a:t>
            </a:r>
            <a:r>
              <a:rPr lang="it-IT" b="1"/>
              <a:t> of the </a:t>
            </a:r>
            <a:r>
              <a:rPr lang="it-IT" err="1"/>
              <a:t>R</a:t>
            </a:r>
            <a:r>
              <a:rPr lang="it-IT" b="1" err="1"/>
              <a:t>esiduals</a:t>
            </a:r>
            <a:r>
              <a:rPr lang="it-IT"/>
              <a:t> </a:t>
            </a:r>
          </a:p>
        </p:txBody>
      </p:sp>
      <p:pic>
        <p:nvPicPr>
          <p:cNvPr id="9" name="Immagine 8">
            <a:extLst>
              <a:ext uri="{FF2B5EF4-FFF2-40B4-BE49-F238E27FC236}">
                <a16:creationId xmlns:a16="http://schemas.microsoft.com/office/drawing/2014/main" id="{51DEB4EB-E0A8-AE1F-B446-32E64209BC6B}"/>
              </a:ext>
            </a:extLst>
          </p:cNvPr>
          <p:cNvPicPr>
            <a:picLocks noChangeAspect="1"/>
          </p:cNvPicPr>
          <p:nvPr/>
        </p:nvPicPr>
        <p:blipFill>
          <a:blip r:embed="rId2"/>
          <a:stretch>
            <a:fillRect/>
          </a:stretch>
        </p:blipFill>
        <p:spPr>
          <a:xfrm>
            <a:off x="0" y="1111652"/>
            <a:ext cx="5707380" cy="3522269"/>
          </a:xfrm>
          <a:prstGeom prst="rect">
            <a:avLst/>
          </a:prstGeom>
        </p:spPr>
      </p:pic>
      <p:pic>
        <p:nvPicPr>
          <p:cNvPr id="10" name="Immagine 9">
            <a:extLst>
              <a:ext uri="{FF2B5EF4-FFF2-40B4-BE49-F238E27FC236}">
                <a16:creationId xmlns:a16="http://schemas.microsoft.com/office/drawing/2014/main" id="{3DA532C0-3A88-F4F5-FA74-38C2505AB988}"/>
              </a:ext>
            </a:extLst>
          </p:cNvPr>
          <p:cNvPicPr>
            <a:picLocks noChangeAspect="1"/>
          </p:cNvPicPr>
          <p:nvPr/>
        </p:nvPicPr>
        <p:blipFill>
          <a:blip r:embed="rId3"/>
          <a:stretch>
            <a:fillRect/>
          </a:stretch>
        </p:blipFill>
        <p:spPr>
          <a:xfrm>
            <a:off x="6241079" y="1111651"/>
            <a:ext cx="5707380" cy="3522269"/>
          </a:xfrm>
          <a:prstGeom prst="rect">
            <a:avLst/>
          </a:prstGeom>
        </p:spPr>
      </p:pic>
      <p:pic>
        <p:nvPicPr>
          <p:cNvPr id="6" name="Immagine 5">
            <a:extLst>
              <a:ext uri="{FF2B5EF4-FFF2-40B4-BE49-F238E27FC236}">
                <a16:creationId xmlns:a16="http://schemas.microsoft.com/office/drawing/2014/main" id="{982698AE-F26F-734C-7239-D2D44D13B025}"/>
              </a:ext>
            </a:extLst>
          </p:cNvPr>
          <p:cNvPicPr>
            <a:picLocks noChangeAspect="1"/>
          </p:cNvPicPr>
          <p:nvPr/>
        </p:nvPicPr>
        <p:blipFill>
          <a:blip r:embed="rId4"/>
          <a:stretch>
            <a:fillRect/>
          </a:stretch>
        </p:blipFill>
        <p:spPr>
          <a:xfrm>
            <a:off x="4652309" y="4221364"/>
            <a:ext cx="3177540" cy="1960996"/>
          </a:xfrm>
          <a:prstGeom prst="rect">
            <a:avLst/>
          </a:prstGeom>
        </p:spPr>
      </p:pic>
    </p:spTree>
    <p:extLst>
      <p:ext uri="{BB962C8B-B14F-4D97-AF65-F5344CB8AC3E}">
        <p14:creationId xmlns:p14="http://schemas.microsoft.com/office/powerpoint/2010/main" val="188887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65C70-46A3-AF9E-1BAE-899998402261}"/>
              </a:ext>
            </a:extLst>
          </p:cNvPr>
          <p:cNvSpPr>
            <a:spLocks noGrp="1"/>
          </p:cNvSpPr>
          <p:nvPr>
            <p:ph type="title"/>
          </p:nvPr>
        </p:nvSpPr>
        <p:spPr/>
        <p:txBody>
          <a:bodyPr>
            <a:normAutofit fontScale="90000"/>
          </a:bodyPr>
          <a:lstStyle/>
          <a:p>
            <a:r>
              <a:rPr lang="en-GB" b="0" i="0" noProof="0"/>
              <a:t>Conclusions &amp; remarks: </a:t>
            </a:r>
            <a:r>
              <a:rPr lang="it-IT" err="1"/>
              <a:t>W</a:t>
            </a:r>
            <a:r>
              <a:rPr lang="it-IT" b="1" err="1"/>
              <a:t>hiteness</a:t>
            </a:r>
            <a:r>
              <a:rPr lang="it-IT" b="1"/>
              <a:t> of the </a:t>
            </a:r>
            <a:r>
              <a:rPr lang="it-IT" err="1"/>
              <a:t>R</a:t>
            </a:r>
            <a:r>
              <a:rPr lang="it-IT" b="1" err="1"/>
              <a:t>esiduals</a:t>
            </a:r>
            <a:r>
              <a:rPr lang="it-IT"/>
              <a:t> </a:t>
            </a:r>
          </a:p>
        </p:txBody>
      </p:sp>
      <p:pic>
        <p:nvPicPr>
          <p:cNvPr id="3" name="Immagine 2">
            <a:extLst>
              <a:ext uri="{FF2B5EF4-FFF2-40B4-BE49-F238E27FC236}">
                <a16:creationId xmlns:a16="http://schemas.microsoft.com/office/drawing/2014/main" id="{83024BB2-A4C1-AC27-4AD8-A25D9D708014}"/>
              </a:ext>
            </a:extLst>
          </p:cNvPr>
          <p:cNvPicPr>
            <a:picLocks noChangeAspect="1"/>
          </p:cNvPicPr>
          <p:nvPr/>
        </p:nvPicPr>
        <p:blipFill>
          <a:blip r:embed="rId3"/>
          <a:stretch>
            <a:fillRect/>
          </a:stretch>
        </p:blipFill>
        <p:spPr>
          <a:xfrm>
            <a:off x="105355" y="1744219"/>
            <a:ext cx="5883088" cy="3630706"/>
          </a:xfrm>
          <a:prstGeom prst="rect">
            <a:avLst/>
          </a:prstGeom>
        </p:spPr>
      </p:pic>
      <p:pic>
        <p:nvPicPr>
          <p:cNvPr id="5" name="Immagine 4">
            <a:extLst>
              <a:ext uri="{FF2B5EF4-FFF2-40B4-BE49-F238E27FC236}">
                <a16:creationId xmlns:a16="http://schemas.microsoft.com/office/drawing/2014/main" id="{55545D07-01ED-3DD8-6EF2-675FC25098A8}"/>
              </a:ext>
            </a:extLst>
          </p:cNvPr>
          <p:cNvPicPr>
            <a:picLocks noChangeAspect="1"/>
          </p:cNvPicPr>
          <p:nvPr/>
        </p:nvPicPr>
        <p:blipFill>
          <a:blip r:embed="rId4"/>
          <a:stretch>
            <a:fillRect/>
          </a:stretch>
        </p:blipFill>
        <p:spPr>
          <a:xfrm>
            <a:off x="6142421" y="1613647"/>
            <a:ext cx="5883088" cy="3630706"/>
          </a:xfrm>
          <a:prstGeom prst="rect">
            <a:avLst/>
          </a:prstGeom>
        </p:spPr>
      </p:pic>
    </p:spTree>
    <p:extLst>
      <p:ext uri="{BB962C8B-B14F-4D97-AF65-F5344CB8AC3E}">
        <p14:creationId xmlns:p14="http://schemas.microsoft.com/office/powerpoint/2010/main" val="3762485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02E1E970-4731-3A22-596B-C864341F6DCD}"/>
              </a:ext>
            </a:extLst>
          </p:cNvPr>
          <p:cNvSpPr txBox="1"/>
          <p:nvPr/>
        </p:nvSpPr>
        <p:spPr>
          <a:xfrm>
            <a:off x="3616960" y="2721538"/>
            <a:ext cx="7909570" cy="1692771"/>
          </a:xfrm>
          <a:prstGeom prst="rect">
            <a:avLst/>
          </a:prstGeom>
          <a:noFill/>
        </p:spPr>
        <p:txBody>
          <a:bodyPr wrap="square" rtlCol="0">
            <a:spAutoFit/>
          </a:bodyPr>
          <a:lstStyle/>
          <a:p>
            <a:pPr algn="ctr"/>
            <a:r>
              <a:rPr lang="it-IT" sz="2400" b="1" i="1">
                <a:latin typeface="Charter Black" panose="02040503050506020203" pitchFamily="18" charset="0"/>
              </a:rPr>
              <a:t>Beyond </a:t>
            </a:r>
            <a:r>
              <a:rPr lang="it-IT" sz="2400" b="1" i="1" err="1">
                <a:latin typeface="Charter Black" panose="02040503050506020203" pitchFamily="18" charset="0"/>
              </a:rPr>
              <a:t>every</a:t>
            </a:r>
            <a:r>
              <a:rPr lang="it-IT" sz="2400" b="1" i="1">
                <a:latin typeface="Charter Black" panose="02040503050506020203" pitchFamily="18" charset="0"/>
              </a:rPr>
              <a:t> plot and performance score </a:t>
            </a:r>
            <a:r>
              <a:rPr lang="it-IT" sz="2400" b="1" i="1" err="1">
                <a:latin typeface="Charter Black" panose="02040503050506020203" pitchFamily="18" charset="0"/>
              </a:rPr>
              <a:t>lies</a:t>
            </a:r>
            <a:r>
              <a:rPr lang="it-IT" sz="2400" b="1" i="1">
                <a:latin typeface="Charter Black" panose="02040503050506020203" pitchFamily="18" charset="0"/>
              </a:rPr>
              <a:t> one </a:t>
            </a:r>
            <a:r>
              <a:rPr lang="it-IT" sz="2400" b="1" i="1" err="1">
                <a:latin typeface="Charter Black" panose="02040503050506020203" pitchFamily="18" charset="0"/>
              </a:rPr>
              <a:t>constant</a:t>
            </a:r>
            <a:r>
              <a:rPr lang="it-IT" sz="2400" b="1" i="1">
                <a:latin typeface="Charter Black" panose="02040503050506020203" pitchFamily="18" charset="0"/>
              </a:rPr>
              <a:t>: </a:t>
            </a:r>
            <a:r>
              <a:rPr lang="it-IT" sz="2400" b="1" i="1" err="1">
                <a:latin typeface="Charter Black" panose="02040503050506020203" pitchFamily="18" charset="0"/>
              </a:rPr>
              <a:t>curiosity</a:t>
            </a:r>
            <a:r>
              <a:rPr lang="it-IT" sz="2400" b="1" i="1">
                <a:latin typeface="Charter Black" panose="02040503050506020203" pitchFamily="18" charset="0"/>
              </a:rPr>
              <a:t>. </a:t>
            </a:r>
            <a:r>
              <a:rPr lang="it-IT" sz="2400" b="1" i="1" err="1">
                <a:latin typeface="Charter Black" panose="02040503050506020203" pitchFamily="18" charset="0"/>
              </a:rPr>
              <a:t>It’s</a:t>
            </a:r>
            <a:r>
              <a:rPr lang="it-IT" sz="2400" b="1" i="1">
                <a:latin typeface="Charter Black" panose="02040503050506020203" pitchFamily="18" charset="0"/>
              </a:rPr>
              <a:t> the </a:t>
            </a:r>
            <a:r>
              <a:rPr lang="it-IT" sz="2400" b="1" i="1" err="1">
                <a:latin typeface="Charter Black" panose="02040503050506020203" pitchFamily="18" charset="0"/>
              </a:rPr>
              <a:t>spark</a:t>
            </a:r>
            <a:r>
              <a:rPr lang="it-IT" sz="2400" b="1" i="1">
                <a:latin typeface="Charter Black" panose="02040503050506020203" pitchFamily="18" charset="0"/>
              </a:rPr>
              <a:t> </a:t>
            </a:r>
            <a:r>
              <a:rPr lang="it-IT" sz="2400" b="1" i="1" err="1">
                <a:latin typeface="Charter Black" panose="02040503050506020203" pitchFamily="18" charset="0"/>
              </a:rPr>
              <a:t>that</a:t>
            </a:r>
            <a:r>
              <a:rPr lang="it-IT" sz="2400" b="1" i="1">
                <a:latin typeface="Charter Black" panose="02040503050506020203" pitchFamily="18" charset="0"/>
              </a:rPr>
              <a:t> turns </a:t>
            </a:r>
            <a:r>
              <a:rPr lang="it-IT" sz="2400" b="1" i="1" err="1">
                <a:latin typeface="Charter Black" panose="02040503050506020203" pitchFamily="18" charset="0"/>
              </a:rPr>
              <a:t>statistics</a:t>
            </a:r>
            <a:r>
              <a:rPr lang="it-IT" sz="2400" b="1" i="1">
                <a:latin typeface="Charter Black" panose="02040503050506020203" pitchFamily="18" charset="0"/>
              </a:rPr>
              <a:t> </a:t>
            </a:r>
            <a:r>
              <a:rPr lang="it-IT" sz="2400" b="1" i="1" err="1">
                <a:latin typeface="Charter Black" panose="02040503050506020203" pitchFamily="18" charset="0"/>
              </a:rPr>
              <a:t>into</a:t>
            </a:r>
            <a:r>
              <a:rPr lang="it-IT" sz="2400" b="1" i="1">
                <a:latin typeface="Charter Black" panose="02040503050506020203" pitchFamily="18" charset="0"/>
              </a:rPr>
              <a:t> story.</a:t>
            </a:r>
          </a:p>
          <a:p>
            <a:endParaRPr lang="it-IT" sz="3200"/>
          </a:p>
        </p:txBody>
      </p:sp>
      <p:pic>
        <p:nvPicPr>
          <p:cNvPr id="7" name="Immagine 6">
            <a:extLst>
              <a:ext uri="{FF2B5EF4-FFF2-40B4-BE49-F238E27FC236}">
                <a16:creationId xmlns:a16="http://schemas.microsoft.com/office/drawing/2014/main" id="{B5A6F6AB-2CCE-6530-E24D-536EAAEB2408}"/>
              </a:ext>
            </a:extLst>
          </p:cNvPr>
          <p:cNvPicPr>
            <a:picLocks noChangeAspect="1"/>
          </p:cNvPicPr>
          <p:nvPr/>
        </p:nvPicPr>
        <p:blipFill>
          <a:blip r:embed="rId2"/>
          <a:stretch>
            <a:fillRect/>
          </a:stretch>
        </p:blipFill>
        <p:spPr>
          <a:xfrm>
            <a:off x="331210" y="1243049"/>
            <a:ext cx="3285750" cy="4649751"/>
          </a:xfrm>
          <a:prstGeom prst="rect">
            <a:avLst/>
          </a:prstGeom>
        </p:spPr>
      </p:pic>
    </p:spTree>
    <p:extLst>
      <p:ext uri="{BB962C8B-B14F-4D97-AF65-F5344CB8AC3E}">
        <p14:creationId xmlns:p14="http://schemas.microsoft.com/office/powerpoint/2010/main" val="101137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12">
            <a:extLst>
              <a:ext uri="{FF2B5EF4-FFF2-40B4-BE49-F238E27FC236}">
                <a16:creationId xmlns:a16="http://schemas.microsoft.com/office/drawing/2014/main" id="{A0CC06CB-FDEA-027E-2E71-613BFFEAAD73}"/>
              </a:ext>
            </a:extLst>
          </p:cNvPr>
          <p:cNvSpPr>
            <a:spLocks noGrp="1" noChangeAspect="1" noChangeArrowheads="1"/>
          </p:cNvSpPr>
          <p:nvPr>
            <p:ph type="title"/>
          </p:nvPr>
        </p:nvSpPr>
        <p:spPr bwMode="auto">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 anchorCtr="0" compatLnSpc="1">
            <a:prstTxWarp prst="textNoShape">
              <a:avLst/>
            </a:prstTxWarp>
            <a:noAutofit/>
          </a:bodyPr>
          <a:lstStyle/>
          <a:p>
            <a:r>
              <a:rPr lang="en-GB" b="0" i="0" noProof="0"/>
              <a:t>Auto-correlation Function</a:t>
            </a:r>
          </a:p>
        </p:txBody>
      </p:sp>
      <p:sp>
        <p:nvSpPr>
          <p:cNvPr id="4" name="AutoShape 2">
            <a:extLst>
              <a:ext uri="{FF2B5EF4-FFF2-40B4-BE49-F238E27FC236}">
                <a16:creationId xmlns:a16="http://schemas.microsoft.com/office/drawing/2014/main" id="{3858C6A8-BE01-25CF-0AAC-0FC7E992A6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a:p>
        </p:txBody>
      </p:sp>
      <p:sp>
        <p:nvSpPr>
          <p:cNvPr id="10" name="AutoShape 14">
            <a:extLst>
              <a:ext uri="{FF2B5EF4-FFF2-40B4-BE49-F238E27FC236}">
                <a16:creationId xmlns:a16="http://schemas.microsoft.com/office/drawing/2014/main" id="{ACF39DB0-3A35-E465-2FDF-3AE028D5893B}"/>
              </a:ext>
            </a:extLst>
          </p:cNvPr>
          <p:cNvSpPr>
            <a:spLocks noChangeAspect="1" noChangeArrowheads="1"/>
          </p:cNvSpPr>
          <p:nvPr/>
        </p:nvSpPr>
        <p:spPr bwMode="auto">
          <a:xfrm>
            <a:off x="6096000" y="3429000"/>
            <a:ext cx="1432560" cy="1432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a:p>
        </p:txBody>
      </p:sp>
      <p:sp>
        <p:nvSpPr>
          <p:cNvPr id="12" name="AutoShape 18">
            <a:extLst>
              <a:ext uri="{FF2B5EF4-FFF2-40B4-BE49-F238E27FC236}">
                <a16:creationId xmlns:a16="http://schemas.microsoft.com/office/drawing/2014/main" id="{1F4F19AB-AA5D-D942-0EFD-50382FEFEB16}"/>
              </a:ext>
            </a:extLst>
          </p:cNvPr>
          <p:cNvSpPr>
            <a:spLocks noChangeAspect="1" noChangeArrowheads="1"/>
          </p:cNvSpPr>
          <p:nvPr/>
        </p:nvSpPr>
        <p:spPr bwMode="auto">
          <a:xfrm>
            <a:off x="6400800" y="3733800"/>
            <a:ext cx="1432560" cy="1432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a:p>
        </p:txBody>
      </p:sp>
      <p:pic>
        <p:nvPicPr>
          <p:cNvPr id="30" name="Immagine 29">
            <a:extLst>
              <a:ext uri="{FF2B5EF4-FFF2-40B4-BE49-F238E27FC236}">
                <a16:creationId xmlns:a16="http://schemas.microsoft.com/office/drawing/2014/main" id="{0B43D4C3-4A1A-177B-1B7E-E9C50E9FEF47}"/>
              </a:ext>
            </a:extLst>
          </p:cNvPr>
          <p:cNvPicPr>
            <a:picLocks noChangeAspect="1"/>
          </p:cNvPicPr>
          <p:nvPr/>
        </p:nvPicPr>
        <p:blipFill>
          <a:blip r:embed="rId3"/>
          <a:stretch>
            <a:fillRect/>
          </a:stretch>
        </p:blipFill>
        <p:spPr>
          <a:xfrm>
            <a:off x="105355" y="1692149"/>
            <a:ext cx="6122572" cy="3778502"/>
          </a:xfrm>
          <a:prstGeom prst="rect">
            <a:avLst/>
          </a:prstGeom>
        </p:spPr>
      </p:pic>
      <p:pic>
        <p:nvPicPr>
          <p:cNvPr id="33" name="Immagine 32">
            <a:extLst>
              <a:ext uri="{FF2B5EF4-FFF2-40B4-BE49-F238E27FC236}">
                <a16:creationId xmlns:a16="http://schemas.microsoft.com/office/drawing/2014/main" id="{1040FA8D-CE60-2219-C7A3-44C7AD51A385}"/>
              </a:ext>
            </a:extLst>
          </p:cNvPr>
          <p:cNvPicPr>
            <a:picLocks noChangeAspect="1"/>
          </p:cNvPicPr>
          <p:nvPr/>
        </p:nvPicPr>
        <p:blipFill>
          <a:blip r:embed="rId4"/>
          <a:stretch>
            <a:fillRect/>
          </a:stretch>
        </p:blipFill>
        <p:spPr>
          <a:xfrm>
            <a:off x="6069427" y="1691640"/>
            <a:ext cx="6122573" cy="3778502"/>
          </a:xfrm>
          <a:prstGeom prst="rect">
            <a:avLst/>
          </a:prstGeom>
        </p:spPr>
      </p:pic>
    </p:spTree>
    <p:extLst>
      <p:ext uri="{BB962C8B-B14F-4D97-AF65-F5344CB8AC3E}">
        <p14:creationId xmlns:p14="http://schemas.microsoft.com/office/powerpoint/2010/main" val="1954365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7B52B-B3DE-88C2-4035-3AF86B40E18A}"/>
            </a:ext>
          </a:extLst>
        </p:cNvPr>
        <p:cNvGrpSpPr/>
        <p:nvPr/>
      </p:nvGrpSpPr>
      <p:grpSpPr>
        <a:xfrm>
          <a:off x="0" y="0"/>
          <a:ext cx="0" cy="0"/>
          <a:chOff x="0" y="0"/>
          <a:chExt cx="0" cy="0"/>
        </a:xfrm>
      </p:grpSpPr>
      <p:sp>
        <p:nvSpPr>
          <p:cNvPr id="9" name="AutoShape 12">
            <a:extLst>
              <a:ext uri="{FF2B5EF4-FFF2-40B4-BE49-F238E27FC236}">
                <a16:creationId xmlns:a16="http://schemas.microsoft.com/office/drawing/2014/main" id="{C7143C00-0078-DF2B-F2F6-F59E2F8545D3}"/>
              </a:ext>
            </a:extLst>
          </p:cNvPr>
          <p:cNvSpPr>
            <a:spLocks noGrp="1" noChangeAspect="1" noChangeArrowheads="1"/>
          </p:cNvSpPr>
          <p:nvPr>
            <p:ph type="title"/>
          </p:nvPr>
        </p:nvSpPr>
        <p:spPr bwMode="auto">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 anchorCtr="0" compatLnSpc="1">
            <a:prstTxWarp prst="textNoShape">
              <a:avLst/>
            </a:prstTxWarp>
            <a:noAutofit/>
          </a:bodyPr>
          <a:lstStyle/>
          <a:p>
            <a:r>
              <a:rPr lang="en-GB" b="0" i="0" noProof="0"/>
              <a:t>Auto-correlation Function</a:t>
            </a:r>
          </a:p>
        </p:txBody>
      </p:sp>
      <p:sp>
        <p:nvSpPr>
          <p:cNvPr id="4" name="AutoShape 2">
            <a:extLst>
              <a:ext uri="{FF2B5EF4-FFF2-40B4-BE49-F238E27FC236}">
                <a16:creationId xmlns:a16="http://schemas.microsoft.com/office/drawing/2014/main" id="{033ACA44-4DA4-36DD-0464-DA2EBEBD6F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a:p>
        </p:txBody>
      </p:sp>
      <p:sp>
        <p:nvSpPr>
          <p:cNvPr id="11" name="AutoShape 16">
            <a:extLst>
              <a:ext uri="{FF2B5EF4-FFF2-40B4-BE49-F238E27FC236}">
                <a16:creationId xmlns:a16="http://schemas.microsoft.com/office/drawing/2014/main" id="{1773E5FB-15A1-901E-0597-347E6EA09453}"/>
              </a:ext>
            </a:extLst>
          </p:cNvPr>
          <p:cNvSpPr>
            <a:spLocks noChangeAspect="1" noChangeArrowheads="1"/>
          </p:cNvSpPr>
          <p:nvPr/>
        </p:nvSpPr>
        <p:spPr bwMode="auto">
          <a:xfrm>
            <a:off x="6248400" y="3581400"/>
            <a:ext cx="1432560" cy="1432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a:p>
        </p:txBody>
      </p:sp>
      <p:sp>
        <p:nvSpPr>
          <p:cNvPr id="12" name="AutoShape 18">
            <a:extLst>
              <a:ext uri="{FF2B5EF4-FFF2-40B4-BE49-F238E27FC236}">
                <a16:creationId xmlns:a16="http://schemas.microsoft.com/office/drawing/2014/main" id="{05D8E4B9-82EA-B6F5-02AF-2FAEA484CAE9}"/>
              </a:ext>
            </a:extLst>
          </p:cNvPr>
          <p:cNvSpPr>
            <a:spLocks noChangeAspect="1" noChangeArrowheads="1"/>
          </p:cNvSpPr>
          <p:nvPr/>
        </p:nvSpPr>
        <p:spPr bwMode="auto">
          <a:xfrm>
            <a:off x="6400800" y="3733800"/>
            <a:ext cx="1432560" cy="1432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a:p>
        </p:txBody>
      </p:sp>
      <p:pic>
        <p:nvPicPr>
          <p:cNvPr id="2" name="Immagine 1">
            <a:extLst>
              <a:ext uri="{FF2B5EF4-FFF2-40B4-BE49-F238E27FC236}">
                <a16:creationId xmlns:a16="http://schemas.microsoft.com/office/drawing/2014/main" id="{0D6D2EB3-3F86-6179-779F-856882C22B68}"/>
              </a:ext>
            </a:extLst>
          </p:cNvPr>
          <p:cNvPicPr>
            <a:picLocks noChangeAspect="1"/>
          </p:cNvPicPr>
          <p:nvPr/>
        </p:nvPicPr>
        <p:blipFill>
          <a:blip r:embed="rId3"/>
          <a:stretch>
            <a:fillRect/>
          </a:stretch>
        </p:blipFill>
        <p:spPr>
          <a:xfrm>
            <a:off x="398622" y="1358999"/>
            <a:ext cx="5481937" cy="2279526"/>
          </a:xfrm>
          <a:prstGeom prst="rect">
            <a:avLst/>
          </a:prstGeom>
        </p:spPr>
      </p:pic>
      <p:pic>
        <p:nvPicPr>
          <p:cNvPr id="5" name="Immagine 4">
            <a:extLst>
              <a:ext uri="{FF2B5EF4-FFF2-40B4-BE49-F238E27FC236}">
                <a16:creationId xmlns:a16="http://schemas.microsoft.com/office/drawing/2014/main" id="{9709ABA2-2E40-1A26-B5D1-E4C2D4E4D801}"/>
              </a:ext>
            </a:extLst>
          </p:cNvPr>
          <p:cNvPicPr>
            <a:picLocks noChangeAspect="1"/>
          </p:cNvPicPr>
          <p:nvPr/>
        </p:nvPicPr>
        <p:blipFill>
          <a:blip r:embed="rId4"/>
          <a:stretch>
            <a:fillRect/>
          </a:stretch>
        </p:blipFill>
        <p:spPr>
          <a:xfrm>
            <a:off x="6248101" y="1358999"/>
            <a:ext cx="5376209" cy="2291962"/>
          </a:xfrm>
          <a:prstGeom prst="rect">
            <a:avLst/>
          </a:prstGeom>
        </p:spPr>
      </p:pic>
      <p:pic>
        <p:nvPicPr>
          <p:cNvPr id="6" name="Immagine 5">
            <a:extLst>
              <a:ext uri="{FF2B5EF4-FFF2-40B4-BE49-F238E27FC236}">
                <a16:creationId xmlns:a16="http://schemas.microsoft.com/office/drawing/2014/main" id="{B498CC74-C8B8-6690-9623-A7E50F631759}"/>
              </a:ext>
            </a:extLst>
          </p:cNvPr>
          <p:cNvPicPr>
            <a:picLocks noChangeAspect="1"/>
          </p:cNvPicPr>
          <p:nvPr/>
        </p:nvPicPr>
        <p:blipFill>
          <a:blip r:embed="rId5"/>
          <a:stretch>
            <a:fillRect/>
          </a:stretch>
        </p:blipFill>
        <p:spPr>
          <a:xfrm>
            <a:off x="461663" y="4708403"/>
            <a:ext cx="5002559" cy="260329"/>
          </a:xfrm>
          <a:prstGeom prst="rect">
            <a:avLst/>
          </a:prstGeom>
        </p:spPr>
      </p:pic>
      <p:pic>
        <p:nvPicPr>
          <p:cNvPr id="7" name="Immagine 6">
            <a:extLst>
              <a:ext uri="{FF2B5EF4-FFF2-40B4-BE49-F238E27FC236}">
                <a16:creationId xmlns:a16="http://schemas.microsoft.com/office/drawing/2014/main" id="{1BBD0A9C-F75F-63E0-3548-867E9D2FB17D}"/>
              </a:ext>
            </a:extLst>
          </p:cNvPr>
          <p:cNvPicPr>
            <a:picLocks noChangeAspect="1"/>
          </p:cNvPicPr>
          <p:nvPr/>
        </p:nvPicPr>
        <p:blipFill>
          <a:blip r:embed="rId6"/>
          <a:stretch>
            <a:fillRect/>
          </a:stretch>
        </p:blipFill>
        <p:spPr>
          <a:xfrm>
            <a:off x="461663" y="5299016"/>
            <a:ext cx="5002559" cy="358833"/>
          </a:xfrm>
          <a:prstGeom prst="rect">
            <a:avLst/>
          </a:prstGeom>
        </p:spPr>
      </p:pic>
      <p:pic>
        <p:nvPicPr>
          <p:cNvPr id="13" name="Immagine 12">
            <a:extLst>
              <a:ext uri="{FF2B5EF4-FFF2-40B4-BE49-F238E27FC236}">
                <a16:creationId xmlns:a16="http://schemas.microsoft.com/office/drawing/2014/main" id="{85600D6D-80F2-636B-8E3A-C7389116A3D2}"/>
              </a:ext>
            </a:extLst>
          </p:cNvPr>
          <p:cNvPicPr>
            <a:picLocks noChangeAspect="1"/>
          </p:cNvPicPr>
          <p:nvPr/>
        </p:nvPicPr>
        <p:blipFill>
          <a:blip r:embed="rId7"/>
          <a:stretch>
            <a:fillRect/>
          </a:stretch>
        </p:blipFill>
        <p:spPr>
          <a:xfrm>
            <a:off x="398622" y="4113095"/>
            <a:ext cx="1801831" cy="289580"/>
          </a:xfrm>
          <a:prstGeom prst="rect">
            <a:avLst/>
          </a:prstGeom>
        </p:spPr>
      </p:pic>
    </p:spTree>
    <p:extLst>
      <p:ext uri="{BB962C8B-B14F-4D97-AF65-F5344CB8AC3E}">
        <p14:creationId xmlns:p14="http://schemas.microsoft.com/office/powerpoint/2010/main" val="762464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37171FCD-A3EB-1343-FF18-7E272F65201B}"/>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Generic order JAGS scripts</a:t>
            </a:r>
          </a:p>
        </p:txBody>
      </p:sp>
      <p:pic>
        <p:nvPicPr>
          <p:cNvPr id="5" name="Immagine 4">
            <a:extLst>
              <a:ext uri="{FF2B5EF4-FFF2-40B4-BE49-F238E27FC236}">
                <a16:creationId xmlns:a16="http://schemas.microsoft.com/office/drawing/2014/main" id="{E3336F8B-14BE-5276-0327-5DC6BC73A00C}"/>
              </a:ext>
            </a:extLst>
          </p:cNvPr>
          <p:cNvPicPr>
            <a:picLocks noChangeAspect="1"/>
          </p:cNvPicPr>
          <p:nvPr/>
        </p:nvPicPr>
        <p:blipFill>
          <a:blip r:embed="rId3"/>
          <a:stretch>
            <a:fillRect/>
          </a:stretch>
        </p:blipFill>
        <p:spPr>
          <a:xfrm>
            <a:off x="6639753" y="1770884"/>
            <a:ext cx="4095336" cy="2782681"/>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B4756816-254F-FF40-29CE-F9D7D61C7882}"/>
              </a:ext>
            </a:extLst>
          </p:cNvPr>
          <p:cNvPicPr>
            <a:picLocks noChangeAspect="1"/>
          </p:cNvPicPr>
          <p:nvPr/>
        </p:nvPicPr>
        <p:blipFill>
          <a:blip r:embed="rId4"/>
          <a:stretch>
            <a:fillRect/>
          </a:stretch>
        </p:blipFill>
        <p:spPr>
          <a:xfrm>
            <a:off x="5586120" y="3695775"/>
            <a:ext cx="4637604" cy="2289162"/>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B430452D-14BB-AE44-2E51-FC2630A7941E}"/>
              </a:ext>
            </a:extLst>
          </p:cNvPr>
          <p:cNvPicPr>
            <a:picLocks noChangeAspect="1"/>
          </p:cNvPicPr>
          <p:nvPr/>
        </p:nvPicPr>
        <p:blipFill>
          <a:blip r:embed="rId5"/>
          <a:stretch>
            <a:fillRect/>
          </a:stretch>
        </p:blipFill>
        <p:spPr>
          <a:xfrm>
            <a:off x="8586998" y="1134760"/>
            <a:ext cx="3446388" cy="1030628"/>
          </a:xfrm>
          <a:prstGeom prst="rect">
            <a:avLst/>
          </a:prstGeom>
          <a:ln>
            <a:noFill/>
          </a:ln>
          <a:effectLst>
            <a:outerShdw blurRad="292100" dist="139700" dir="2700000" algn="tl" rotWithShape="0">
              <a:srgbClr val="333333">
                <a:alpha val="65000"/>
              </a:srgbClr>
            </a:outerShdw>
          </a:effectLst>
        </p:spPr>
      </p:pic>
      <p:sp>
        <p:nvSpPr>
          <p:cNvPr id="10" name="CasellaDiTesto 9">
            <a:extLst>
              <a:ext uri="{FF2B5EF4-FFF2-40B4-BE49-F238E27FC236}">
                <a16:creationId xmlns:a16="http://schemas.microsoft.com/office/drawing/2014/main" id="{00612B02-D62C-B497-203C-12DAAB028BBB}"/>
              </a:ext>
            </a:extLst>
          </p:cNvPr>
          <p:cNvSpPr txBox="1"/>
          <p:nvPr/>
        </p:nvSpPr>
        <p:spPr>
          <a:xfrm>
            <a:off x="397566" y="2047639"/>
            <a:ext cx="4724400" cy="2031325"/>
          </a:xfrm>
          <a:prstGeom prst="rect">
            <a:avLst/>
          </a:prstGeom>
          <a:noFill/>
        </p:spPr>
        <p:txBody>
          <a:bodyPr wrap="square" rtlCol="0">
            <a:spAutoFit/>
          </a:bodyPr>
          <a:lstStyle/>
          <a:p>
            <a:pPr algn="just"/>
            <a:r>
              <a:rPr lang="en-GB" noProof="0">
                <a:latin typeface="+mn-lt"/>
              </a:rPr>
              <a:t>For each model type (</a:t>
            </a:r>
            <a:r>
              <a:rPr lang="en-GB" b="1" i="1" noProof="0">
                <a:latin typeface="+mn-lt"/>
              </a:rPr>
              <a:t>AR</a:t>
            </a:r>
            <a:r>
              <a:rPr lang="en-GB" noProof="0">
                <a:latin typeface="+mn-lt"/>
              </a:rPr>
              <a:t>, </a:t>
            </a:r>
            <a:r>
              <a:rPr lang="en-GB" b="1" i="1" noProof="0">
                <a:latin typeface="+mn-lt"/>
              </a:rPr>
              <a:t>MA</a:t>
            </a:r>
            <a:r>
              <a:rPr lang="en-GB" noProof="0">
                <a:latin typeface="+mn-lt"/>
              </a:rPr>
              <a:t>, </a:t>
            </a:r>
            <a:r>
              <a:rPr lang="en-GB" b="1" i="1" noProof="0">
                <a:latin typeface="+mn-lt"/>
              </a:rPr>
              <a:t>ARMA</a:t>
            </a:r>
            <a:r>
              <a:rPr lang="en-GB" noProof="0">
                <a:latin typeface="+mn-lt"/>
              </a:rPr>
              <a:t>, </a:t>
            </a:r>
            <a:r>
              <a:rPr lang="en-GB" b="1" i="1" noProof="0">
                <a:latin typeface="+mn-lt"/>
              </a:rPr>
              <a:t>VAR</a:t>
            </a:r>
            <a:r>
              <a:rPr lang="en-GB" noProof="0">
                <a:latin typeface="+mn-lt"/>
              </a:rPr>
              <a:t>) we implemented a single </a:t>
            </a:r>
            <a:r>
              <a:rPr lang="en-GB" noProof="0">
                <a:latin typeface="Courier New" panose="02070309020205020404" pitchFamily="49" charset="0"/>
                <a:cs typeface="Courier New" panose="02070309020205020404" pitchFamily="49" charset="0"/>
              </a:rPr>
              <a:t>JAGS</a:t>
            </a:r>
            <a:r>
              <a:rPr lang="en-GB" noProof="0">
                <a:latin typeface="+mn-lt"/>
                <a:cs typeface="Courier New" panose="02070309020205020404" pitchFamily="49" charset="0"/>
              </a:rPr>
              <a:t> </a:t>
            </a:r>
            <a:r>
              <a:rPr lang="en-GB" noProof="0">
                <a:latin typeface="+mn-lt"/>
              </a:rPr>
              <a:t>script, enabling flexible evaluation across different orders by simply passing the desired order from R.</a:t>
            </a:r>
          </a:p>
          <a:p>
            <a:pPr algn="just"/>
            <a:endParaRPr lang="en-GB" noProof="0">
              <a:latin typeface="+mn-lt"/>
            </a:endParaRPr>
          </a:p>
          <a:p>
            <a:pPr algn="just"/>
            <a:r>
              <a:rPr lang="en-GB" noProof="0">
                <a:latin typeface="+mn-lt"/>
              </a:rPr>
              <a:t>This allowed for a more rapid and systematic comparison between models.</a:t>
            </a:r>
          </a:p>
        </p:txBody>
      </p:sp>
    </p:spTree>
    <p:extLst>
      <p:ext uri="{BB962C8B-B14F-4D97-AF65-F5344CB8AC3E}">
        <p14:creationId xmlns:p14="http://schemas.microsoft.com/office/powerpoint/2010/main" val="2371995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44B376-432E-BFFC-D959-8BDD4CAF936C}"/>
              </a:ext>
            </a:extLst>
          </p:cNvPr>
          <p:cNvSpPr>
            <a:spLocks noGrp="1"/>
          </p:cNvSpPr>
          <p:nvPr>
            <p:ph type="title"/>
          </p:nvPr>
        </p:nvSpPr>
        <p:spPr/>
        <p:txBody>
          <a:bodyPr/>
          <a:lstStyle/>
          <a:p>
            <a:r>
              <a:rPr lang="it-IT" err="1"/>
              <a:t>Why</a:t>
            </a:r>
            <a:r>
              <a:rPr lang="it-IT"/>
              <a:t> </a:t>
            </a:r>
            <a:r>
              <a:rPr lang="it-IT" err="1"/>
              <a:t>this</a:t>
            </a:r>
            <a:r>
              <a:rPr lang="it-IT"/>
              <a:t> </a:t>
            </a:r>
            <a:r>
              <a:rPr lang="it-IT" err="1"/>
              <a:t>prior</a:t>
            </a:r>
            <a:r>
              <a:rPr lang="it-IT"/>
              <a:t> </a:t>
            </a:r>
            <a:r>
              <a:rPr lang="it-IT" err="1"/>
              <a:t>choice</a:t>
            </a:r>
            <a:r>
              <a:rPr lang="it-IT"/>
              <a:t>?</a:t>
            </a:r>
          </a:p>
        </p:txBody>
      </p:sp>
      <p:pic>
        <p:nvPicPr>
          <p:cNvPr id="3" name="Immagine 2">
            <a:extLst>
              <a:ext uri="{FF2B5EF4-FFF2-40B4-BE49-F238E27FC236}">
                <a16:creationId xmlns:a16="http://schemas.microsoft.com/office/drawing/2014/main" id="{1382B348-A50C-06CA-EE0F-9B3A6F352392}"/>
              </a:ext>
            </a:extLst>
          </p:cNvPr>
          <p:cNvPicPr>
            <a:picLocks noChangeAspect="1"/>
          </p:cNvPicPr>
          <p:nvPr/>
        </p:nvPicPr>
        <p:blipFill>
          <a:blip r:embed="rId3"/>
          <a:stretch>
            <a:fillRect/>
          </a:stretch>
        </p:blipFill>
        <p:spPr>
          <a:xfrm>
            <a:off x="3975434" y="3225166"/>
            <a:ext cx="1661865" cy="1672586"/>
          </a:xfrm>
          <a:prstGeom prst="rect">
            <a:avLst/>
          </a:prstGeom>
        </p:spPr>
      </p:pic>
      <p:pic>
        <p:nvPicPr>
          <p:cNvPr id="6" name="Immagine 5">
            <a:extLst>
              <a:ext uri="{FF2B5EF4-FFF2-40B4-BE49-F238E27FC236}">
                <a16:creationId xmlns:a16="http://schemas.microsoft.com/office/drawing/2014/main" id="{E2F9F0CB-C0C0-E5BB-9266-E04D222791EC}"/>
              </a:ext>
            </a:extLst>
          </p:cNvPr>
          <p:cNvPicPr>
            <a:picLocks noChangeAspect="1"/>
          </p:cNvPicPr>
          <p:nvPr/>
        </p:nvPicPr>
        <p:blipFill>
          <a:blip r:embed="rId4"/>
          <a:stretch>
            <a:fillRect/>
          </a:stretch>
        </p:blipFill>
        <p:spPr>
          <a:xfrm>
            <a:off x="6470838" y="1109166"/>
            <a:ext cx="5478682" cy="3279492"/>
          </a:xfrm>
          <a:prstGeom prst="rect">
            <a:avLst/>
          </a:prstGeom>
        </p:spPr>
      </p:pic>
      <p:pic>
        <p:nvPicPr>
          <p:cNvPr id="7" name="Immagine 6">
            <a:extLst>
              <a:ext uri="{FF2B5EF4-FFF2-40B4-BE49-F238E27FC236}">
                <a16:creationId xmlns:a16="http://schemas.microsoft.com/office/drawing/2014/main" id="{3FDDBF15-14B6-60F5-14BD-EAC6DBB3E39C}"/>
              </a:ext>
            </a:extLst>
          </p:cNvPr>
          <p:cNvPicPr>
            <a:picLocks noChangeAspect="1"/>
          </p:cNvPicPr>
          <p:nvPr/>
        </p:nvPicPr>
        <p:blipFill>
          <a:blip r:embed="rId5"/>
          <a:stretch>
            <a:fillRect/>
          </a:stretch>
        </p:blipFill>
        <p:spPr>
          <a:xfrm>
            <a:off x="1" y="1013459"/>
            <a:ext cx="3141894" cy="1798321"/>
          </a:xfrm>
          <a:prstGeom prst="rect">
            <a:avLst/>
          </a:prstGeom>
        </p:spPr>
      </p:pic>
      <p:pic>
        <p:nvPicPr>
          <p:cNvPr id="4" name="Immagine 3">
            <a:extLst>
              <a:ext uri="{FF2B5EF4-FFF2-40B4-BE49-F238E27FC236}">
                <a16:creationId xmlns:a16="http://schemas.microsoft.com/office/drawing/2014/main" id="{FB5805D2-7548-4C79-BD5F-5A7BCDFBDF63}"/>
              </a:ext>
            </a:extLst>
          </p:cNvPr>
          <p:cNvPicPr>
            <a:picLocks noChangeAspect="1"/>
          </p:cNvPicPr>
          <p:nvPr/>
        </p:nvPicPr>
        <p:blipFill>
          <a:blip r:embed="rId6"/>
          <a:stretch>
            <a:fillRect/>
          </a:stretch>
        </p:blipFill>
        <p:spPr>
          <a:xfrm>
            <a:off x="851648" y="2811780"/>
            <a:ext cx="5478683" cy="3381131"/>
          </a:xfrm>
          <a:prstGeom prst="rect">
            <a:avLst/>
          </a:prstGeom>
        </p:spPr>
      </p:pic>
    </p:spTree>
    <p:extLst>
      <p:ext uri="{BB962C8B-B14F-4D97-AF65-F5344CB8AC3E}">
        <p14:creationId xmlns:p14="http://schemas.microsoft.com/office/powerpoint/2010/main" val="3871093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AutoShape 12">
                <a:extLst>
                  <a:ext uri="{FF2B5EF4-FFF2-40B4-BE49-F238E27FC236}">
                    <a16:creationId xmlns:a16="http://schemas.microsoft.com/office/drawing/2014/main" id="{B50FFF56-1D8A-3CB6-175E-252AF520FD2B}"/>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Priors &amp; Likelihood – </a:t>
                </a:r>
                <a14:m>
                  <m:oMath xmlns:m="http://schemas.openxmlformats.org/officeDocument/2006/math">
                    <m:r>
                      <a:rPr lang="en-GB" b="0" i="1" noProof="0" smtClean="0">
                        <a:latin typeface="Cambria Math" panose="02040503050406030204" pitchFamily="18" charset="0"/>
                      </a:rPr>
                      <m:t>𝐴𝑅</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oMath>
                </a14:m>
                <a:endParaRPr lang="en-GB" b="0" i="0" noProof="0"/>
              </a:p>
            </p:txBody>
          </p:sp>
        </mc:Choice>
        <mc:Fallback>
          <p:sp>
            <p:nvSpPr>
              <p:cNvPr id="3" name="AutoShape 12">
                <a:extLst>
                  <a:ext uri="{FF2B5EF4-FFF2-40B4-BE49-F238E27FC236}">
                    <a16:creationId xmlns:a16="http://schemas.microsoft.com/office/drawing/2014/main" id="{B50FFF56-1D8A-3CB6-175E-252AF520FD2B}"/>
                  </a:ext>
                </a:extLst>
              </p:cNvPr>
              <p:cNvSpPr txBox="1">
                <a:spLocks noGrp="1" noRot="1" noChangeAspect="1" noMove="1" noResize="1" noEditPoints="1" noAdjustHandles="1" noChangeArrowheads="1" noChangeShapeType="1" noTextEdit="1"/>
              </p:cNvSpPr>
              <p:nvPr>
                <p:ph type="title"/>
              </p:nvPr>
            </p:nvSpPr>
            <p:spPr bwMode="auto">
              <a:xfrm>
                <a:off x="104775" y="90488"/>
                <a:ext cx="6972300" cy="544512"/>
              </a:xfrm>
              <a:prstGeom prst="rect">
                <a:avLst/>
              </a:prstGeom>
              <a:blipFill>
                <a:blip r:embed="rId2"/>
                <a:stretch>
                  <a:fillRect l="-1818" t="-13953" b="-25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17" name="CasellaDiTesto 16">
                <a:extLst>
                  <a:ext uri="{FF2B5EF4-FFF2-40B4-BE49-F238E27FC236}">
                    <a16:creationId xmlns:a16="http://schemas.microsoft.com/office/drawing/2014/main" id="{3DF174E3-46E6-3079-FADC-9483EC5E8B21}"/>
                  </a:ext>
                </a:extLst>
              </p:cNvPr>
              <p:cNvSpPr txBox="1"/>
              <p:nvPr/>
            </p:nvSpPr>
            <p:spPr>
              <a:xfrm>
                <a:off x="7419411" y="2150033"/>
                <a:ext cx="18921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rPr>
                        <m:t>𝛼</m:t>
                      </m:r>
                      <m:r>
                        <a:rPr lang="en-GB" b="0" i="1" baseline="-25000" noProof="0" smtClean="0">
                          <a:latin typeface="Cambria Math" panose="02040503050406030204" pitchFamily="18" charset="0"/>
                        </a:rPr>
                        <m:t>𝑖</m:t>
                      </m:r>
                      <m:r>
                        <a:rPr lang="en-GB" i="1" noProof="0">
                          <a:latin typeface="Cambria Math" panose="02040503050406030204" pitchFamily="18" charset="0"/>
                        </a:rPr>
                        <m:t> ∼ </m:t>
                      </m:r>
                      <m:r>
                        <a:rPr lang="en-GB" i="1" noProof="0" smtClean="0">
                          <a:latin typeface="Cambria Math" panose="02040503050406030204" pitchFamily="18" charset="0"/>
                          <a:ea typeface="Cambria Math" panose="02040503050406030204" pitchFamily="18" charset="0"/>
                        </a:rPr>
                        <m:t>𝒰</m:t>
                      </m:r>
                      <m:r>
                        <a:rPr lang="en-GB" i="1" noProof="0">
                          <a:latin typeface="Cambria Math" panose="02040503050406030204" pitchFamily="18" charset="0"/>
                        </a:rPr>
                        <m:t>(−1.5, 1.5)</m:t>
                      </m:r>
                    </m:oMath>
                  </m:oMathPara>
                </a14:m>
                <a:endParaRPr lang="en-GB" noProof="0"/>
              </a:p>
            </p:txBody>
          </p:sp>
        </mc:Choice>
        <mc:Fallback>
          <p:sp>
            <p:nvSpPr>
              <p:cNvPr id="17" name="CasellaDiTesto 16">
                <a:extLst>
                  <a:ext uri="{FF2B5EF4-FFF2-40B4-BE49-F238E27FC236}">
                    <a16:creationId xmlns:a16="http://schemas.microsoft.com/office/drawing/2014/main" id="{3DF174E3-46E6-3079-FADC-9483EC5E8B21}"/>
                  </a:ext>
                </a:extLst>
              </p:cNvPr>
              <p:cNvSpPr txBox="1">
                <a:spLocks noRot="1" noChangeAspect="1" noMove="1" noResize="1" noEditPoints="1" noAdjustHandles="1" noChangeArrowheads="1" noChangeShapeType="1" noTextEdit="1"/>
              </p:cNvSpPr>
              <p:nvPr/>
            </p:nvSpPr>
            <p:spPr>
              <a:xfrm>
                <a:off x="7419411" y="2150033"/>
                <a:ext cx="1892121" cy="276999"/>
              </a:xfrm>
              <a:prstGeom prst="rect">
                <a:avLst/>
              </a:prstGeom>
              <a:blipFill>
                <a:blip r:embed="rId3"/>
                <a:stretch>
                  <a:fillRect l="-1342" t="-8696" r="-4027" b="-34783"/>
                </a:stretch>
              </a:blipFill>
            </p:spPr>
            <p:txBody>
              <a:bodyPr/>
              <a:lstStyle/>
              <a:p>
                <a:r>
                  <a:rPr lang="en-IT">
                    <a:noFill/>
                  </a:rPr>
                  <a:t> </a:t>
                </a:r>
              </a:p>
            </p:txBody>
          </p:sp>
        </mc:Fallback>
      </mc:AlternateContent>
      <p:sp>
        <p:nvSpPr>
          <p:cNvPr id="18" name="CasellaDiTesto 17">
            <a:extLst>
              <a:ext uri="{FF2B5EF4-FFF2-40B4-BE49-F238E27FC236}">
                <a16:creationId xmlns:a16="http://schemas.microsoft.com/office/drawing/2014/main" id="{8D19E34B-58F9-B0D4-C9D8-4A2BEF065175}"/>
              </a:ext>
            </a:extLst>
          </p:cNvPr>
          <p:cNvSpPr txBox="1"/>
          <p:nvPr/>
        </p:nvSpPr>
        <p:spPr>
          <a:xfrm>
            <a:off x="7077075" y="1737090"/>
            <a:ext cx="3507828" cy="369332"/>
          </a:xfrm>
          <a:prstGeom prst="rect">
            <a:avLst/>
          </a:prstGeom>
          <a:noFill/>
        </p:spPr>
        <p:txBody>
          <a:bodyPr wrap="square" rtlCol="0">
            <a:spAutoFit/>
          </a:bodyPr>
          <a:lstStyle/>
          <a:p>
            <a:pPr marL="285750" indent="-285750">
              <a:buFont typeface="Wingdings" panose="05000000000000000000" pitchFamily="2" charset="2"/>
              <a:buChar char="§"/>
            </a:pPr>
            <a:r>
              <a:rPr lang="en-GB" noProof="0">
                <a:latin typeface="+mj-lt"/>
              </a:rPr>
              <a:t>AR coefficients:</a:t>
            </a:r>
          </a:p>
        </p:txBody>
      </p:sp>
      <p:grpSp>
        <p:nvGrpSpPr>
          <p:cNvPr id="34" name="Group 33">
            <a:extLst>
              <a:ext uri="{FF2B5EF4-FFF2-40B4-BE49-F238E27FC236}">
                <a16:creationId xmlns:a16="http://schemas.microsoft.com/office/drawing/2014/main" id="{34D91CB9-4F8C-1673-C981-7B17C7FC019C}"/>
              </a:ext>
            </a:extLst>
          </p:cNvPr>
          <p:cNvGrpSpPr/>
          <p:nvPr/>
        </p:nvGrpSpPr>
        <p:grpSpPr>
          <a:xfrm>
            <a:off x="1123151" y="1885450"/>
            <a:ext cx="3661779" cy="1314622"/>
            <a:chOff x="1123151" y="1885450"/>
            <a:chExt cx="3661779" cy="1314622"/>
          </a:xfrm>
        </p:grpSpPr>
        <mc:AlternateContent xmlns:mc="http://schemas.openxmlformats.org/markup-compatibility/2006">
          <mc:Choice xmlns:a14="http://schemas.microsoft.com/office/drawing/2010/main" Requires="a14">
            <p:sp>
              <p:nvSpPr>
                <p:cNvPr id="21" name="CasellaDiTesto 20">
                  <a:extLst>
                    <a:ext uri="{FF2B5EF4-FFF2-40B4-BE49-F238E27FC236}">
                      <a16:creationId xmlns:a16="http://schemas.microsoft.com/office/drawing/2014/main" id="{6B6F5ABE-86AC-4B62-9974-FC0F26DA82E7}"/>
                    </a:ext>
                  </a:extLst>
                </p:cNvPr>
                <p:cNvSpPr txBox="1"/>
                <p:nvPr/>
              </p:nvSpPr>
              <p:spPr>
                <a:xfrm>
                  <a:off x="1145729" y="1885450"/>
                  <a:ext cx="3639201" cy="75623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b="0" i="1" noProof="0" smtClean="0">
                            <a:latin typeface="Cambria Math" panose="02040503050406030204" pitchFamily="18" charset="0"/>
                          </a:rPr>
                          <m:t> </m:t>
                        </m:r>
                        <m:r>
                          <a:rPr lang="en-GB" i="1" noProof="0" smtClean="0">
                            <a:latin typeface="Cambria Math" panose="02040503050406030204" pitchFamily="18" charset="0"/>
                          </a:rPr>
                          <m:t>𝑦</m:t>
                        </m:r>
                        <m:d>
                          <m:dPr>
                            <m:ctrlPr>
                              <a:rPr lang="en-GB" i="1" noProof="0" smtClean="0">
                                <a:latin typeface="Cambria Math" panose="02040503050406030204" pitchFamily="18" charset="0"/>
                              </a:rPr>
                            </m:ctrlPr>
                          </m:dPr>
                          <m:e>
                            <m:r>
                              <a:rPr lang="en-GB" b="0" i="1" noProof="0" smtClean="0">
                                <a:latin typeface="Cambria Math" panose="02040503050406030204" pitchFamily="18" charset="0"/>
                              </a:rPr>
                              <m:t>𝑡</m:t>
                            </m:r>
                          </m:e>
                        </m:d>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ea typeface="Cambria Math" panose="02040503050406030204" pitchFamily="18" charset="0"/>
                              </a:rPr>
                              <m:t>𝜇</m:t>
                            </m:r>
                          </m:e>
                          <m:sub>
                            <m:r>
                              <a:rPr lang="en-GB" i="1" noProof="0" smtClean="0">
                                <a:latin typeface="Cambria Math" panose="02040503050406030204" pitchFamily="18" charset="0"/>
                              </a:rPr>
                              <m:t>0</m:t>
                            </m:r>
                          </m:sub>
                        </m:sSub>
                        <m:r>
                          <a:rPr lang="en-GB"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nary>
                              <m:naryPr>
                                <m:chr m:val="∑"/>
                                <m:ctrlPr>
                                  <a:rPr lang="en-GB" i="1" noProof="0" smtClean="0">
                                    <a:latin typeface="Cambria Math" panose="02040503050406030204" pitchFamily="18" charset="0"/>
                                  </a:rPr>
                                </m:ctrlPr>
                              </m:naryPr>
                              <m:sub>
                                <m:r>
                                  <m:rPr>
                                    <m:brk m:alnAt="23"/>
                                  </m:rPr>
                                  <a:rPr lang="en-US" b="0" i="1" noProof="0" smtClean="0">
                                    <a:latin typeface="Cambria Math" panose="02040503050406030204" pitchFamily="18" charset="0"/>
                                  </a:rPr>
                                  <m:t>𝑖</m:t>
                                </m:r>
                                <m:r>
                                  <a:rPr lang="en-US" b="0" i="1" noProof="0" smtClean="0">
                                    <a:latin typeface="Cambria Math" panose="02040503050406030204" pitchFamily="18" charset="0"/>
                                  </a:rPr>
                                  <m:t>=1</m:t>
                                </m:r>
                              </m:sub>
                              <m:sup>
                                <m:r>
                                  <a:rPr lang="en-US" b="0" i="1" noProof="0" smtClean="0">
                                    <a:latin typeface="Cambria Math" panose="02040503050406030204" pitchFamily="18" charset="0"/>
                                  </a:rPr>
                                  <m:t>𝑛</m:t>
                                </m:r>
                              </m:sup>
                              <m:e>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𝛼</m:t>
                                    </m:r>
                                  </m:e>
                                  <m:sub>
                                    <m:r>
                                      <a:rPr lang="en-US" b="0" i="1" noProof="0" smtClean="0">
                                        <a:latin typeface="Cambria Math" panose="02040503050406030204" pitchFamily="18" charset="0"/>
                                      </a:rPr>
                                      <m:t>𝑖</m:t>
                                    </m:r>
                                  </m:sub>
                                </m:sSub>
                                <m:r>
                                  <a:rPr lang="en-US" b="0" i="1" noProof="0" smtClean="0">
                                    <a:latin typeface="Cambria Math" panose="02040503050406030204" pitchFamily="18" charset="0"/>
                                  </a:rPr>
                                  <m:t>𝑦</m:t>
                                </m:r>
                                <m:d>
                                  <m:dPr>
                                    <m:ctrlPr>
                                      <a:rPr lang="en-US" b="0" i="1" noProof="0" smtClean="0">
                                        <a:latin typeface="Cambria Math" panose="02040503050406030204" pitchFamily="18" charset="0"/>
                                      </a:rPr>
                                    </m:ctrlPr>
                                  </m:dPr>
                                  <m:e>
                                    <m:r>
                                      <a:rPr lang="en-US" b="0"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𝑖</m:t>
                                    </m:r>
                                  </m:e>
                                </m:d>
                              </m:e>
                            </m:nary>
                          </m:e>
                        </m:d>
                        <m:r>
                          <a:rPr lang="en-US" b="0" i="1" noProof="0" smtClean="0">
                            <a:latin typeface="Cambria Math" panose="02040503050406030204" pitchFamily="18" charset="0"/>
                          </a:rPr>
                          <m:t>+</m:t>
                        </m:r>
                        <m:r>
                          <a:rPr lang="en-US" b="0" i="1" noProof="0" smtClean="0">
                            <a:latin typeface="Cambria Math" panose="02040503050406030204" pitchFamily="18" charset="0"/>
                          </a:rPr>
                          <m:t>𝜂</m:t>
                        </m:r>
                        <m:r>
                          <a:rPr lang="en-US" b="0" i="1" noProof="0" smtClean="0">
                            <a:latin typeface="Cambria Math" panose="02040503050406030204" pitchFamily="18" charset="0"/>
                          </a:rPr>
                          <m:t>(</m:t>
                        </m:r>
                        <m:r>
                          <a:rPr lang="en-US" b="0" i="1" noProof="0" smtClean="0">
                            <a:latin typeface="Cambria Math" panose="02040503050406030204" pitchFamily="18" charset="0"/>
                          </a:rPr>
                          <m:t>𝑡</m:t>
                        </m:r>
                        <m:r>
                          <a:rPr lang="en-US" b="0" i="1" noProof="0" smtClean="0">
                            <a:latin typeface="Cambria Math" panose="02040503050406030204" pitchFamily="18" charset="0"/>
                          </a:rPr>
                          <m:t>)</m:t>
                        </m:r>
                      </m:oMath>
                    </m:oMathPara>
                  </a14:m>
                  <a:endParaRPr lang="en-GB" noProof="0"/>
                </a:p>
              </p:txBody>
            </p:sp>
          </mc:Choice>
          <mc:Fallback>
            <p:sp>
              <p:nvSpPr>
                <p:cNvPr id="21" name="CasellaDiTesto 20">
                  <a:extLst>
                    <a:ext uri="{FF2B5EF4-FFF2-40B4-BE49-F238E27FC236}">
                      <a16:creationId xmlns:a16="http://schemas.microsoft.com/office/drawing/2014/main" id="{6B6F5ABE-86AC-4B62-9974-FC0F26DA82E7}"/>
                    </a:ext>
                  </a:extLst>
                </p:cNvPr>
                <p:cNvSpPr txBox="1">
                  <a:spLocks noRot="1" noChangeAspect="1" noMove="1" noResize="1" noEditPoints="1" noAdjustHandles="1" noChangeArrowheads="1" noChangeShapeType="1" noTextEdit="1"/>
                </p:cNvSpPr>
                <p:nvPr/>
              </p:nvSpPr>
              <p:spPr>
                <a:xfrm>
                  <a:off x="1145729" y="1885450"/>
                  <a:ext cx="3639201" cy="756233"/>
                </a:xfrm>
                <a:prstGeom prst="rect">
                  <a:avLst/>
                </a:prstGeom>
                <a:blipFill>
                  <a:blip r:embed="rId4"/>
                  <a:stretch>
                    <a:fillRect l="-3136" t="-118333" b="-180000"/>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25" name="CasellaDiTesto 24">
                  <a:extLst>
                    <a:ext uri="{FF2B5EF4-FFF2-40B4-BE49-F238E27FC236}">
                      <a16:creationId xmlns:a16="http://schemas.microsoft.com/office/drawing/2014/main" id="{4C8BEC20-C0B1-0DC9-DB06-B5C59589BCB3}"/>
                    </a:ext>
                  </a:extLst>
                </p:cNvPr>
                <p:cNvSpPr txBox="1"/>
                <p:nvPr/>
              </p:nvSpPr>
              <p:spPr>
                <a:xfrm>
                  <a:off x="1123151" y="2830740"/>
                  <a:ext cx="2793115" cy="369332"/>
                </a:xfrm>
                <a:prstGeom prst="rect">
                  <a:avLst/>
                </a:prstGeom>
                <a:noFill/>
              </p:spPr>
              <p:txBody>
                <a:bodyPr wrap="square">
                  <a:spAutoFit/>
                </a:bodyPr>
                <a:lstStyle/>
                <a:p>
                  <a:r>
                    <a:rPr lang="en-GB" noProof="0">
                      <a:latin typeface="+mj-lt"/>
                      <a:ea typeface="Cambria Math" panose="02040503050406030204" pitchFamily="18" charset="0"/>
                    </a:rPr>
                    <a:t>Where:</a:t>
                  </a:r>
                  <a:r>
                    <a:rPr lang="en-GB" noProof="0">
                      <a:ea typeface="Cambria Math" panose="02040503050406030204" pitchFamily="18" charset="0"/>
                    </a:rPr>
                    <a:t>	</a:t>
                  </a:r>
                  <a14:m>
                    <m:oMath xmlns:m="http://schemas.openxmlformats.org/officeDocument/2006/math">
                      <m:r>
                        <a:rPr lang="it-IT" b="0" i="1" noProof="0" smtClean="0">
                          <a:latin typeface="Cambria Math" panose="02040503050406030204" pitchFamily="18" charset="0"/>
                          <a:ea typeface="Cambria Math" panose="02040503050406030204" pitchFamily="18" charset="0"/>
                        </a:rPr>
                        <m:t> </m:t>
                      </m:r>
                      <m:r>
                        <a:rPr lang="en-GB" i="1" noProof="0" smtClean="0">
                          <a:latin typeface="Cambria Math" panose="02040503050406030204" pitchFamily="18" charset="0"/>
                          <a:ea typeface="Cambria Math" panose="02040503050406030204" pitchFamily="18" charset="0"/>
                        </a:rPr>
                        <m:t>𝜂</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r>
                        <a:rPr lang="en-GB" b="0" i="1" noProof="0" smtClean="0">
                          <a:latin typeface="Cambria Math" panose="02040503050406030204" pitchFamily="18" charset="0"/>
                          <a:ea typeface="Cambria Math" panose="02040503050406030204" pitchFamily="18" charset="0"/>
                        </a:rPr>
                        <m:t>)∼</m:t>
                      </m:r>
                      <m:r>
                        <a:rPr lang="en-GB" i="1" noProof="0">
                          <a:latin typeface="Cambria Math" panose="02040503050406030204" pitchFamily="18" charset="0"/>
                        </a:rPr>
                        <m:t>𝑁</m:t>
                      </m:r>
                      <m:r>
                        <a:rPr lang="en-GB" i="1" noProof="0">
                          <a:latin typeface="Cambria Math" panose="02040503050406030204" pitchFamily="18" charset="0"/>
                        </a:rPr>
                        <m:t>(0,</m:t>
                      </m:r>
                      <m:sSup>
                        <m:sSupPr>
                          <m:ctrlPr>
                            <a:rPr lang="en-GB" i="1" noProof="0">
                              <a:latin typeface="Cambria Math" panose="02040503050406030204" pitchFamily="18" charset="0"/>
                            </a:rPr>
                          </m:ctrlPr>
                        </m:sSupPr>
                        <m:e>
                          <m:r>
                            <a:rPr lang="en-GB" i="1" noProof="0" smtClean="0">
                              <a:latin typeface="Cambria Math" panose="02040503050406030204" pitchFamily="18" charset="0"/>
                            </a:rPr>
                            <m:t>𝜎</m:t>
                          </m:r>
                        </m:e>
                        <m:sup>
                          <m:r>
                            <a:rPr lang="en-GB" i="1" noProof="0">
                              <a:latin typeface="Cambria Math" panose="02040503050406030204" pitchFamily="18" charset="0"/>
                            </a:rPr>
                            <m:t>2</m:t>
                          </m:r>
                        </m:sup>
                      </m:sSup>
                      <m:r>
                        <a:rPr lang="en-GB" i="1" noProof="0">
                          <a:latin typeface="Cambria Math" panose="02040503050406030204" pitchFamily="18" charset="0"/>
                        </a:rPr>
                        <m:t>)</m:t>
                      </m:r>
                    </m:oMath>
                  </a14:m>
                  <a:endParaRPr lang="en-GB" noProof="0"/>
                </a:p>
              </p:txBody>
            </p:sp>
          </mc:Choice>
          <mc:Fallback>
            <p:sp>
              <p:nvSpPr>
                <p:cNvPr id="25" name="CasellaDiTesto 24">
                  <a:extLst>
                    <a:ext uri="{FF2B5EF4-FFF2-40B4-BE49-F238E27FC236}">
                      <a16:creationId xmlns:a16="http://schemas.microsoft.com/office/drawing/2014/main" id="{4C8BEC20-C0B1-0DC9-DB06-B5C59589BCB3}"/>
                    </a:ext>
                  </a:extLst>
                </p:cNvPr>
                <p:cNvSpPr txBox="1">
                  <a:spLocks noRot="1" noChangeAspect="1" noMove="1" noResize="1" noEditPoints="1" noAdjustHandles="1" noChangeArrowheads="1" noChangeShapeType="1" noTextEdit="1"/>
                </p:cNvSpPr>
                <p:nvPr/>
              </p:nvSpPr>
              <p:spPr>
                <a:xfrm>
                  <a:off x="1123151" y="2830740"/>
                  <a:ext cx="2793115" cy="369332"/>
                </a:xfrm>
                <a:prstGeom prst="rect">
                  <a:avLst/>
                </a:prstGeom>
                <a:blipFill>
                  <a:blip r:embed="rId5"/>
                  <a:stretch>
                    <a:fillRect l="-1810" t="-6452" b="-22581"/>
                  </a:stretch>
                </a:blipFill>
              </p:spPr>
              <p:txBody>
                <a:bodyPr/>
                <a:lstStyle/>
                <a:p>
                  <a:r>
                    <a:rPr lang="en-IT">
                      <a:noFill/>
                    </a:rPr>
                    <a:t> </a:t>
                  </a:r>
                </a:p>
              </p:txBody>
            </p:sp>
          </mc:Fallback>
        </mc:AlternateContent>
      </p:grpSp>
      <p:sp>
        <p:nvSpPr>
          <p:cNvPr id="2" name="CasellaDiTesto 1">
            <a:extLst>
              <a:ext uri="{FF2B5EF4-FFF2-40B4-BE49-F238E27FC236}">
                <a16:creationId xmlns:a16="http://schemas.microsoft.com/office/drawing/2014/main" id="{9A9E2458-192B-9630-92CD-19A6FED4A036}"/>
              </a:ext>
            </a:extLst>
          </p:cNvPr>
          <p:cNvSpPr txBox="1"/>
          <p:nvPr/>
        </p:nvSpPr>
        <p:spPr>
          <a:xfrm>
            <a:off x="649017" y="1247098"/>
            <a:ext cx="3507828" cy="461665"/>
          </a:xfrm>
          <a:prstGeom prst="rect">
            <a:avLst/>
          </a:prstGeom>
          <a:noFill/>
        </p:spPr>
        <p:txBody>
          <a:bodyPr wrap="square" rtlCol="0">
            <a:spAutoFit/>
          </a:bodyPr>
          <a:lstStyle/>
          <a:p>
            <a:r>
              <a:rPr lang="en-GB" sz="2400" b="1" noProof="0">
                <a:solidFill>
                  <a:srgbClr val="C00000"/>
                </a:solidFill>
                <a:latin typeface="+mj-lt"/>
              </a:rPr>
              <a:t>Likelihood:</a:t>
            </a:r>
          </a:p>
        </p:txBody>
      </p:sp>
      <p:sp>
        <p:nvSpPr>
          <p:cNvPr id="5" name="CasellaDiTesto 4">
            <a:extLst>
              <a:ext uri="{FF2B5EF4-FFF2-40B4-BE49-F238E27FC236}">
                <a16:creationId xmlns:a16="http://schemas.microsoft.com/office/drawing/2014/main" id="{343397F6-8D13-3608-0BE7-EDF9C159C1D7}"/>
              </a:ext>
            </a:extLst>
          </p:cNvPr>
          <p:cNvSpPr txBox="1"/>
          <p:nvPr/>
        </p:nvSpPr>
        <p:spPr>
          <a:xfrm>
            <a:off x="7077075" y="1247098"/>
            <a:ext cx="3507828" cy="461665"/>
          </a:xfrm>
          <a:prstGeom prst="rect">
            <a:avLst/>
          </a:prstGeom>
          <a:noFill/>
        </p:spPr>
        <p:txBody>
          <a:bodyPr wrap="square" rtlCol="0">
            <a:spAutoFit/>
          </a:bodyPr>
          <a:lstStyle/>
          <a:p>
            <a:r>
              <a:rPr lang="en-GB" sz="2400" b="1" noProof="0">
                <a:solidFill>
                  <a:srgbClr val="C00000"/>
                </a:solidFill>
                <a:latin typeface="+mj-lt"/>
              </a:rPr>
              <a:t>Priors:</a:t>
            </a:r>
          </a:p>
        </p:txBody>
      </p:sp>
      <p:sp>
        <p:nvSpPr>
          <p:cNvPr id="6" name="CasellaDiTesto 5">
            <a:extLst>
              <a:ext uri="{FF2B5EF4-FFF2-40B4-BE49-F238E27FC236}">
                <a16:creationId xmlns:a16="http://schemas.microsoft.com/office/drawing/2014/main" id="{167C59A5-1C93-D166-607F-3CBD7C439901}"/>
              </a:ext>
            </a:extLst>
          </p:cNvPr>
          <p:cNvSpPr txBox="1"/>
          <p:nvPr/>
        </p:nvSpPr>
        <p:spPr>
          <a:xfrm>
            <a:off x="649017" y="3577630"/>
            <a:ext cx="1458156" cy="461665"/>
          </a:xfrm>
          <a:prstGeom prst="rect">
            <a:avLst/>
          </a:prstGeom>
          <a:noFill/>
        </p:spPr>
        <p:txBody>
          <a:bodyPr wrap="none" rtlCol="0">
            <a:spAutoFit/>
          </a:bodyPr>
          <a:lstStyle/>
          <a:p>
            <a:r>
              <a:rPr lang="en-GB" sz="2400" b="1" noProof="0">
                <a:solidFill>
                  <a:srgbClr val="C00000"/>
                </a:solidFill>
                <a:latin typeface="+mj-lt"/>
              </a:rPr>
              <a:t>Predictor:</a:t>
            </a:r>
          </a:p>
        </p:txBody>
      </p:sp>
      <p:cxnSp>
        <p:nvCxnSpPr>
          <p:cNvPr id="19" name="Connettore diritto 6">
            <a:extLst>
              <a:ext uri="{FF2B5EF4-FFF2-40B4-BE49-F238E27FC236}">
                <a16:creationId xmlns:a16="http://schemas.microsoft.com/office/drawing/2014/main" id="{0929C1C1-2E47-F091-90D5-F63B3AA6A0E7}"/>
              </a:ext>
            </a:extLst>
          </p:cNvPr>
          <p:cNvCxnSpPr>
            <a:cxnSpLocks/>
          </p:cNvCxnSpPr>
          <p:nvPr/>
        </p:nvCxnSpPr>
        <p:spPr>
          <a:xfrm>
            <a:off x="5990896" y="1603022"/>
            <a:ext cx="0" cy="184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diritto 6">
            <a:extLst>
              <a:ext uri="{FF2B5EF4-FFF2-40B4-BE49-F238E27FC236}">
                <a16:creationId xmlns:a16="http://schemas.microsoft.com/office/drawing/2014/main" id="{331EF5C1-5BB9-1978-3545-5DC817FC1E62}"/>
              </a:ext>
            </a:extLst>
          </p:cNvPr>
          <p:cNvCxnSpPr>
            <a:cxnSpLocks/>
          </p:cNvCxnSpPr>
          <p:nvPr/>
        </p:nvCxnSpPr>
        <p:spPr>
          <a:xfrm>
            <a:off x="649017" y="3444822"/>
            <a:ext cx="53418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CasellaDiTesto 11">
                <a:extLst>
                  <a:ext uri="{FF2B5EF4-FFF2-40B4-BE49-F238E27FC236}">
                    <a16:creationId xmlns:a16="http://schemas.microsoft.com/office/drawing/2014/main" id="{1FC8560D-3E4C-B078-FE8B-65A75CBA5D73}"/>
                  </a:ext>
                </a:extLst>
              </p:cNvPr>
              <p:cNvSpPr txBox="1"/>
              <p:nvPr/>
            </p:nvSpPr>
            <p:spPr>
              <a:xfrm>
                <a:off x="7419411" y="3433472"/>
                <a:ext cx="26252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𝜎</m:t>
                          </m:r>
                        </m:e>
                        <m:sup>
                          <m:r>
                            <a:rPr lang="en-GB" b="0" i="1" noProof="0" smtClean="0">
                              <a:latin typeface="Cambria Math" panose="02040503050406030204" pitchFamily="18" charset="0"/>
                            </a:rPr>
                            <m:t>−</m:t>
                          </m:r>
                          <m:r>
                            <a:rPr lang="en-GB" i="1" noProof="0" smtClean="0">
                              <a:latin typeface="Cambria Math" panose="02040503050406030204" pitchFamily="18" charset="0"/>
                            </a:rPr>
                            <m:t>2</m:t>
                          </m:r>
                        </m:sup>
                      </m:sSup>
                      <m:r>
                        <a:rPr lang="en-GB" i="1" noProof="0" smtClean="0">
                          <a:latin typeface="Cambria Math" panose="02040503050406030204" pitchFamily="18" charset="0"/>
                        </a:rPr>
                        <m:t> = </m:t>
                      </m:r>
                      <m:r>
                        <a:rPr lang="en-GB" i="1" noProof="0" smtClean="0">
                          <a:latin typeface="Cambria Math" panose="02040503050406030204" pitchFamily="18" charset="0"/>
                        </a:rPr>
                        <m:t>𝜏</m:t>
                      </m:r>
                      <m:r>
                        <a:rPr lang="en-GB" i="1" noProof="0" smtClean="0">
                          <a:latin typeface="Cambria Math" panose="02040503050406030204" pitchFamily="18" charset="0"/>
                        </a:rPr>
                        <m:t> ∼ </m:t>
                      </m:r>
                      <m:r>
                        <a:rPr lang="en-GB" i="1" noProof="0" smtClean="0">
                          <a:latin typeface="Cambria Math" panose="02040503050406030204" pitchFamily="18" charset="0"/>
                          <a:ea typeface="Cambria Math" panose="02040503050406030204" pitchFamily="18" charset="0"/>
                        </a:rPr>
                        <m:t>𝒢</m:t>
                      </m:r>
                      <m:d>
                        <m:dPr>
                          <m:ctrlPr>
                            <a:rPr lang="en-GB" i="1" noProof="0" smtClean="0">
                              <a:latin typeface="Cambria Math" panose="02040503050406030204" pitchFamily="18" charset="0"/>
                              <a:ea typeface="Cambria Math" panose="02040503050406030204" pitchFamily="18" charset="0"/>
                            </a:rPr>
                          </m:ctrlPr>
                        </m:dPr>
                        <m:e>
                          <m:r>
                            <a:rPr lang="en-GB" i="1" noProof="0" smtClean="0">
                              <a:latin typeface="Cambria Math" panose="02040503050406030204" pitchFamily="18" charset="0"/>
                              <a:ea typeface="Cambria Math" panose="02040503050406030204" pitchFamily="18" charset="0"/>
                            </a:rPr>
                            <m:t>0.01, 0.01</m:t>
                          </m:r>
                        </m:e>
                      </m:d>
                    </m:oMath>
                  </m:oMathPara>
                </a14:m>
                <a:endParaRPr lang="en-GB" noProof="0"/>
              </a:p>
            </p:txBody>
          </p:sp>
        </mc:Choice>
        <mc:Fallback>
          <p:sp>
            <p:nvSpPr>
              <p:cNvPr id="28" name="CasellaDiTesto 11">
                <a:extLst>
                  <a:ext uri="{FF2B5EF4-FFF2-40B4-BE49-F238E27FC236}">
                    <a16:creationId xmlns:a16="http://schemas.microsoft.com/office/drawing/2014/main" id="{1FC8560D-3E4C-B078-FE8B-65A75CBA5D73}"/>
                  </a:ext>
                </a:extLst>
              </p:cNvPr>
              <p:cNvSpPr txBox="1">
                <a:spLocks noRot="1" noChangeAspect="1" noMove="1" noResize="1" noEditPoints="1" noAdjustHandles="1" noChangeArrowheads="1" noChangeShapeType="1" noTextEdit="1"/>
              </p:cNvSpPr>
              <p:nvPr/>
            </p:nvSpPr>
            <p:spPr>
              <a:xfrm>
                <a:off x="7419411" y="3433472"/>
                <a:ext cx="2625206" cy="276999"/>
              </a:xfrm>
              <a:prstGeom prst="rect">
                <a:avLst/>
              </a:prstGeom>
              <a:blipFill>
                <a:blip r:embed="rId6"/>
                <a:stretch>
                  <a:fillRect l="-481" t="-8696" b="-34783"/>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29" name="CasellaDiTesto 13">
                <a:extLst>
                  <a:ext uri="{FF2B5EF4-FFF2-40B4-BE49-F238E27FC236}">
                    <a16:creationId xmlns:a16="http://schemas.microsoft.com/office/drawing/2014/main" id="{4FE64260-8284-B523-387B-04D2E122D026}"/>
                  </a:ext>
                </a:extLst>
              </p:cNvPr>
              <p:cNvSpPr txBox="1"/>
              <p:nvPr/>
            </p:nvSpPr>
            <p:spPr>
              <a:xfrm>
                <a:off x="7419411" y="3004279"/>
                <a:ext cx="1714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𝜇</m:t>
                      </m:r>
                      <m:r>
                        <a:rPr lang="en-GB" i="1" baseline="-25000" noProof="0">
                          <a:latin typeface="Cambria Math" panose="02040503050406030204" pitchFamily="18" charset="0"/>
                        </a:rPr>
                        <m:t>0</m:t>
                      </m:r>
                      <m:r>
                        <a:rPr lang="en-GB" i="1" noProof="0">
                          <a:latin typeface="Cambria Math" panose="02040503050406030204" pitchFamily="18" charset="0"/>
                        </a:rPr>
                        <m:t> ∼ </m:t>
                      </m:r>
                      <m:r>
                        <a:rPr lang="en-GB" i="1" noProof="0" smtClean="0">
                          <a:latin typeface="Cambria Math" panose="02040503050406030204" pitchFamily="18" charset="0"/>
                          <a:ea typeface="Cambria Math" panose="02040503050406030204" pitchFamily="18" charset="0"/>
                        </a:rPr>
                        <m:t>𝒩</m:t>
                      </m:r>
                      <m:r>
                        <a:rPr lang="en-GB" i="1" noProof="0">
                          <a:latin typeface="Cambria Math" panose="02040503050406030204" pitchFamily="18" charset="0"/>
                        </a:rPr>
                        <m:t>(0,</m:t>
                      </m:r>
                      <m:sSup>
                        <m:sSupPr>
                          <m:ctrlPr>
                            <a:rPr lang="en-GB" i="1" noProof="0">
                              <a:latin typeface="Cambria Math" panose="02040503050406030204" pitchFamily="18" charset="0"/>
                            </a:rPr>
                          </m:ctrlPr>
                        </m:sSupPr>
                        <m:e>
                          <m:r>
                            <a:rPr lang="en-GB" i="1" noProof="0" smtClean="0">
                              <a:latin typeface="Cambria Math" panose="02040503050406030204" pitchFamily="18" charset="0"/>
                            </a:rPr>
                            <m:t>10</m:t>
                          </m:r>
                        </m:e>
                        <m:sup>
                          <m:r>
                            <a:rPr lang="en-GB" i="1" noProof="0" smtClean="0">
                              <a:latin typeface="Cambria Math" panose="02040503050406030204" pitchFamily="18" charset="0"/>
                            </a:rPr>
                            <m:t>4</m:t>
                          </m:r>
                        </m:sup>
                      </m:sSup>
                      <m:r>
                        <a:rPr lang="en-GB" i="1" noProof="0">
                          <a:latin typeface="Cambria Math" panose="02040503050406030204" pitchFamily="18" charset="0"/>
                        </a:rPr>
                        <m:t>)</m:t>
                      </m:r>
                    </m:oMath>
                  </m:oMathPara>
                </a14:m>
                <a:endParaRPr lang="en-GB" noProof="0"/>
              </a:p>
            </p:txBody>
          </p:sp>
        </mc:Choice>
        <mc:Fallback>
          <p:sp>
            <p:nvSpPr>
              <p:cNvPr id="29" name="CasellaDiTesto 13">
                <a:extLst>
                  <a:ext uri="{FF2B5EF4-FFF2-40B4-BE49-F238E27FC236}">
                    <a16:creationId xmlns:a16="http://schemas.microsoft.com/office/drawing/2014/main" id="{4FE64260-8284-B523-387B-04D2E122D026}"/>
                  </a:ext>
                </a:extLst>
              </p:cNvPr>
              <p:cNvSpPr txBox="1">
                <a:spLocks noRot="1" noChangeAspect="1" noMove="1" noResize="1" noEditPoints="1" noAdjustHandles="1" noChangeArrowheads="1" noChangeShapeType="1" noTextEdit="1"/>
              </p:cNvSpPr>
              <p:nvPr/>
            </p:nvSpPr>
            <p:spPr>
              <a:xfrm>
                <a:off x="7419411" y="3004279"/>
                <a:ext cx="1714572" cy="276999"/>
              </a:xfrm>
              <a:prstGeom prst="rect">
                <a:avLst/>
              </a:prstGeom>
              <a:blipFill>
                <a:blip r:embed="rId7"/>
                <a:stretch>
                  <a:fillRect l="-1471" t="-8696" r="-2941" b="-34783"/>
                </a:stretch>
              </a:blipFill>
            </p:spPr>
            <p:txBody>
              <a:bodyPr/>
              <a:lstStyle/>
              <a:p>
                <a:r>
                  <a:rPr lang="en-IT">
                    <a:noFill/>
                  </a:rPr>
                  <a:t> </a:t>
                </a:r>
              </a:p>
            </p:txBody>
          </p:sp>
        </mc:Fallback>
      </mc:AlternateContent>
      <p:sp>
        <p:nvSpPr>
          <p:cNvPr id="30" name="CasellaDiTesto 15">
            <a:extLst>
              <a:ext uri="{FF2B5EF4-FFF2-40B4-BE49-F238E27FC236}">
                <a16:creationId xmlns:a16="http://schemas.microsoft.com/office/drawing/2014/main" id="{460CE49D-B1C0-E5C2-901D-AB84C1C1AA51}"/>
              </a:ext>
            </a:extLst>
          </p:cNvPr>
          <p:cNvSpPr txBox="1"/>
          <p:nvPr/>
        </p:nvSpPr>
        <p:spPr>
          <a:xfrm>
            <a:off x="7077075" y="2593627"/>
            <a:ext cx="4878272" cy="369332"/>
          </a:xfrm>
          <a:prstGeom prst="rect">
            <a:avLst/>
          </a:prstGeom>
          <a:noFill/>
        </p:spPr>
        <p:txBody>
          <a:bodyPr wrap="square" rtlCol="0">
            <a:spAutoFit/>
          </a:bodyPr>
          <a:lstStyle/>
          <a:p>
            <a:pPr marL="285750" indent="-285750">
              <a:buFont typeface="Wingdings" panose="05000000000000000000" pitchFamily="2" charset="2"/>
              <a:buChar char="§"/>
            </a:pPr>
            <a:r>
              <a:rPr lang="en-GB" noProof="0">
                <a:latin typeface="+mj-lt"/>
              </a:rPr>
              <a:t>Process mean &amp; noise variance / precision:</a:t>
            </a:r>
          </a:p>
        </p:txBody>
      </p:sp>
      <p:grpSp>
        <p:nvGrpSpPr>
          <p:cNvPr id="33" name="Group 32">
            <a:extLst>
              <a:ext uri="{FF2B5EF4-FFF2-40B4-BE49-F238E27FC236}">
                <a16:creationId xmlns:a16="http://schemas.microsoft.com/office/drawing/2014/main" id="{88BB702A-0D97-A40F-19B9-92F814685D76}"/>
              </a:ext>
            </a:extLst>
          </p:cNvPr>
          <p:cNvGrpSpPr/>
          <p:nvPr/>
        </p:nvGrpSpPr>
        <p:grpSpPr>
          <a:xfrm>
            <a:off x="97799" y="4084417"/>
            <a:ext cx="9227556" cy="2045753"/>
            <a:chOff x="649017" y="4098707"/>
            <a:chExt cx="9227556" cy="2045753"/>
          </a:xfrm>
        </p:grpSpPr>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3082D29D-17C6-7BE7-C1C1-70D6EA6EC5E7}"/>
                    </a:ext>
                  </a:extLst>
                </p:cNvPr>
                <p:cNvSpPr txBox="1"/>
                <p:nvPr/>
              </p:nvSpPr>
              <p:spPr>
                <a:xfrm>
                  <a:off x="649017" y="4098707"/>
                  <a:ext cx="8511882" cy="2045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T" i="1" smtClean="0">
                                <a:latin typeface="Cambria Math" panose="02040503050406030204" pitchFamily="18" charset="0"/>
                              </a:rPr>
                            </m:ctrlPr>
                          </m:accPr>
                          <m:e>
                            <m:r>
                              <a:rPr lang="en-US" b="0" i="1" smtClean="0">
                                <a:latin typeface="Cambria Math" panose="02040503050406030204" pitchFamily="18" charset="0"/>
                              </a:rPr>
                              <m:t>𝑦</m:t>
                            </m:r>
                          </m:e>
                        </m:acc>
                        <m:d>
                          <m:dPr>
                            <m:ctrlPr>
                              <a:rPr lang="en-IT"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e>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i="1" smtClean="0">
                                        <a:latin typeface="Cambria Math" panose="02040503050406030204" pitchFamily="18" charset="0"/>
                                      </a:rPr>
                                    </m:ctrlPr>
                                  </m:sSubPr>
                                  <m:e>
                                    <m:r>
                                      <a:rPr lang="en-US" i="1">
                                        <a:latin typeface="Cambria Math" panose="02040503050406030204" pitchFamily="18" charset="0"/>
                                      </a:rPr>
                                      <m:t>𝜇</m:t>
                                    </m:r>
                                  </m:e>
                                  <m:sub>
                                    <m:r>
                                      <a:rPr lang="en-US" i="1" smtClean="0">
                                        <a:latin typeface="Cambria Math" panose="02040503050406030204" pitchFamily="18" charset="0"/>
                                      </a:rPr>
                                      <m:t>0</m:t>
                                    </m:r>
                                  </m:sub>
                                </m:sSub>
                                <m:r>
                                  <a:rPr lang="en-US" i="1" smtClean="0">
                                    <a:latin typeface="Cambria Math" panose="02040503050406030204" pitchFamily="18" charset="0"/>
                                  </a:rPr>
                                  <m:t>+</m:t>
                                </m:r>
                                <m:d>
                                  <m:dPr>
                                    <m:begChr m:val="["/>
                                    <m:endChr m:val="]"/>
                                    <m:ctrlPr>
                                      <a:rPr lang="en-GB" i="1" smtClean="0">
                                        <a:latin typeface="Cambria Math" panose="02040503050406030204" pitchFamily="18" charset="0"/>
                                      </a:rPr>
                                    </m:ctrlPr>
                                  </m:dPr>
                                  <m:e>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it-IT" b="0" i="1" smtClean="0">
                                            <a:latin typeface="Cambria Math" panose="02040503050406030204" pitchFamily="18" charset="0"/>
                                          </a:rPr>
                                          <m:t>1</m:t>
                                        </m:r>
                                      </m:sub>
                                      <m:sup>
                                        <m:r>
                                          <a:rPr lang="it-IT" b="0" i="1" smtClean="0">
                                            <a:latin typeface="Cambria Math" panose="02040503050406030204" pitchFamily="18" charset="0"/>
                                          </a:rPr>
                                          <m:t>𝑘</m:t>
                                        </m:r>
                                        <m:r>
                                          <a:rPr lang="it-IT" b="0" i="1" smtClean="0">
                                            <a:latin typeface="Cambria Math" panose="02040503050406030204" pitchFamily="18" charset="0"/>
                                          </a:rPr>
                                          <m:t>−1</m:t>
                                        </m:r>
                                      </m:sup>
                                      <m:e>
                                        <m:sSub>
                                          <m:sSubPr>
                                            <m:ctrlPr>
                                              <a:rPr lang="en-GB" i="1">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𝛼</m:t>
                                            </m:r>
                                          </m:e>
                                          <m:sub>
                                            <m:r>
                                              <a:rPr lang="it-IT" b="0" i="1" smtClean="0">
                                                <a:latin typeface="Cambria Math" panose="02040503050406030204" pitchFamily="18" charset="0"/>
                                              </a:rPr>
                                              <m:t>𝑖</m:t>
                                            </m:r>
                                          </m:sub>
                                        </m:sSub>
                                        <m:acc>
                                          <m:accPr>
                                            <m:chr m:val="̂"/>
                                            <m:ctrlPr>
                                              <a:rPr lang="en-IT" i="1">
                                                <a:latin typeface="Cambria Math" panose="02040503050406030204" pitchFamily="18" charset="0"/>
                                              </a:rPr>
                                            </m:ctrlPr>
                                          </m:accPr>
                                          <m:e>
                                            <m:r>
                                              <a:rPr lang="en-US" i="1">
                                                <a:latin typeface="Cambria Math" panose="02040503050406030204" pitchFamily="18" charset="0"/>
                                              </a:rPr>
                                              <m:t>𝑦</m:t>
                                            </m:r>
                                          </m:e>
                                        </m:acc>
                                        <m:d>
                                          <m:dPr>
                                            <m:ctrlPr>
                                              <a:rPr lang="en-US"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e>
                                            <m:r>
                                              <a:rPr lang="en-US" b="0" i="1" smtClean="0">
                                                <a:latin typeface="Cambria Math" panose="02040503050406030204" pitchFamily="18" charset="0"/>
                                              </a:rPr>
                                              <m:t>𝑡</m:t>
                                            </m:r>
                                          </m:e>
                                        </m:d>
                                      </m:e>
                                    </m:nary>
                                  </m:e>
                                </m:d>
                                <m:r>
                                  <a:rPr lang="en-US" i="1">
                                    <a:latin typeface="Cambria Math" panose="02040503050406030204" pitchFamily="18" charset="0"/>
                                  </a:rPr>
                                  <m:t>+</m:t>
                                </m:r>
                                <m:d>
                                  <m:dPr>
                                    <m:begChr m:val="["/>
                                    <m:endChr m:val="]"/>
                                    <m:ctrlPr>
                                      <a:rPr lang="en-GB" i="1" smtClean="0">
                                        <a:latin typeface="Cambria Math" panose="02040503050406030204" pitchFamily="18" charset="0"/>
                                      </a:rPr>
                                    </m:ctrlPr>
                                  </m:dPr>
                                  <m:e>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it-IT" b="0" i="1" smtClean="0">
                                            <a:latin typeface="Cambria Math" panose="02040503050406030204" pitchFamily="18" charset="0"/>
                                          </a:rPr>
                                          <m:t>𝑘</m:t>
                                        </m:r>
                                      </m:sub>
                                      <m:sup>
                                        <m:r>
                                          <a:rPr lang="it-IT" b="0" i="1" smtClean="0">
                                            <a:latin typeface="Cambria Math" panose="02040503050406030204" pitchFamily="18" charset="0"/>
                                          </a:rPr>
                                          <m:t>𝑛</m:t>
                                        </m:r>
                                      </m:sup>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𝛼</m:t>
                                            </m:r>
                                          </m:e>
                                          <m:sub>
                                            <m:r>
                                              <a:rPr lang="it-IT" i="1">
                                                <a:latin typeface="Cambria Math" panose="02040503050406030204" pitchFamily="18" charset="0"/>
                                              </a:rPr>
                                              <m:t>𝑖</m:t>
                                            </m:r>
                                          </m:sub>
                                        </m:sSub>
                                        <m:r>
                                          <a:rPr lang="it-IT" b="0" i="1" smtClean="0">
                                            <a:latin typeface="Cambria Math" panose="02040503050406030204" pitchFamily="18" charset="0"/>
                                          </a:rPr>
                                          <m:t>𝑦</m:t>
                                        </m:r>
                                        <m:d>
                                          <m:dPr>
                                            <m:ctrlPr>
                                              <a:rPr lang="it-IT"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e>
                                            <m:r>
                                              <a:rPr lang="en-US" b="0" i="1" smtClean="0">
                                                <a:latin typeface="Cambria Math" panose="02040503050406030204" pitchFamily="18" charset="0"/>
                                              </a:rPr>
                                              <m:t>𝑡</m:t>
                                            </m:r>
                                          </m:e>
                                        </m:d>
                                      </m:e>
                                    </m:nary>
                                  </m:e>
                                </m:d>
                              </m:e>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0</m:t>
                                    </m:r>
                                    <m:r>
                                      <a:rPr lang="it-IT" i="1">
                                        <a:latin typeface="Cambria Math" panose="02040503050406030204" pitchFamily="18" charset="0"/>
                                      </a:rPr>
                                      <m:t> </m:t>
                                    </m:r>
                                  </m:sub>
                                </m:sSub>
                                <m:r>
                                  <a:rPr lang="it-IT" i="1">
                                    <a:latin typeface="Cambria Math" panose="02040503050406030204" pitchFamily="18" charset="0"/>
                                  </a:rPr>
                                  <m:t>+</m:t>
                                </m:r>
                                <m:d>
                                  <m:dPr>
                                    <m:begChr m:val="["/>
                                    <m:endChr m:val="]"/>
                                    <m:ctrlPr>
                                      <a:rPr lang="en-GB" i="1">
                                        <a:latin typeface="Cambria Math" panose="02040503050406030204" pitchFamily="18" charset="0"/>
                                      </a:rPr>
                                    </m:ctrlPr>
                                  </m:dPr>
                                  <m:e>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it-IT" i="1">
                                            <a:latin typeface="Cambria Math" panose="02040503050406030204" pitchFamily="18" charset="0"/>
                                          </a:rPr>
                                          <m:t>𝑘</m:t>
                                        </m:r>
                                      </m:sub>
                                      <m:sup>
                                        <m:r>
                                          <a:rPr lang="it-IT" i="1">
                                            <a:latin typeface="Cambria Math" panose="02040503050406030204" pitchFamily="18" charset="0"/>
                                          </a:rPr>
                                          <m:t>𝑛</m:t>
                                        </m:r>
                                      </m:sup>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𝛼</m:t>
                                            </m:r>
                                          </m:e>
                                          <m:sub>
                                            <m:r>
                                              <a:rPr lang="it-IT" i="1">
                                                <a:latin typeface="Cambria Math" panose="02040503050406030204" pitchFamily="18" charset="0"/>
                                              </a:rPr>
                                              <m:t>𝑖</m:t>
                                            </m:r>
                                          </m:sub>
                                        </m:sSub>
                                        <m:acc>
                                          <m:accPr>
                                            <m:chr m:val="̂"/>
                                            <m:ctrlPr>
                                              <a:rPr lang="it-IT" i="1" smtClean="0">
                                                <a:latin typeface="Cambria Math" panose="02040503050406030204" pitchFamily="18" charset="0"/>
                                              </a:rPr>
                                            </m:ctrlPr>
                                          </m:accPr>
                                          <m:e>
                                            <m:r>
                                              <a:rPr lang="en-US" b="0" i="1" smtClean="0">
                                                <a:latin typeface="Cambria Math" panose="02040503050406030204" pitchFamily="18" charset="0"/>
                                              </a:rPr>
                                              <m:t>𝑦</m:t>
                                            </m:r>
                                          </m:e>
                                        </m:acc>
                                        <m:d>
                                          <m:dPr>
                                            <m:ctrlPr>
                                              <a:rPr lang="en-IT"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e>
                                            <m:r>
                                              <a:rPr lang="en-US" b="0" i="1" smtClean="0">
                                                <a:latin typeface="Cambria Math" panose="02040503050406030204" pitchFamily="18" charset="0"/>
                                              </a:rPr>
                                              <m:t>𝑡</m:t>
                                            </m:r>
                                          </m:e>
                                        </m:d>
                                      </m:e>
                                    </m:nary>
                                  </m:e>
                                </m:d>
                                <m:r>
                                  <a:rPr lang="en-US" b="0" i="1" smtClean="0">
                                    <a:latin typeface="Cambria Math" panose="02040503050406030204" pitchFamily="18" charset="0"/>
                                  </a:rPr>
                                  <m:t>                                              </m:t>
                                </m:r>
                                <m:r>
                                  <a:rPr lang="it-IT" b="0" i="1" smtClean="0">
                                    <a:latin typeface="Cambria Math" panose="02040503050406030204" pitchFamily="18" charset="0"/>
                                  </a:rPr>
                                  <m:t> </m:t>
                                </m:r>
                              </m:e>
                            </m:eqArr>
                          </m:e>
                        </m:d>
                      </m:oMath>
                    </m:oMathPara>
                  </a14:m>
                  <a:endParaRPr lang="en-IT"/>
                </a:p>
                <a:p>
                  <a:endParaRPr lang="it-IT"/>
                </a:p>
              </p:txBody>
            </p:sp>
          </mc:Choice>
          <mc:Fallback>
            <p:sp>
              <p:nvSpPr>
                <p:cNvPr id="13" name="CasellaDiTesto 12">
                  <a:extLst>
                    <a:ext uri="{FF2B5EF4-FFF2-40B4-BE49-F238E27FC236}">
                      <a16:creationId xmlns:a16="http://schemas.microsoft.com/office/drawing/2014/main" id="{3082D29D-17C6-7BE7-C1C1-70D6EA6EC5E7}"/>
                    </a:ext>
                  </a:extLst>
                </p:cNvPr>
                <p:cNvSpPr txBox="1">
                  <a:spLocks noRot="1" noChangeAspect="1" noMove="1" noResize="1" noEditPoints="1" noAdjustHandles="1" noChangeArrowheads="1" noChangeShapeType="1" noTextEdit="1"/>
                </p:cNvSpPr>
                <p:nvPr/>
              </p:nvSpPr>
              <p:spPr>
                <a:xfrm>
                  <a:off x="649017" y="4098707"/>
                  <a:ext cx="8511882" cy="2045753"/>
                </a:xfrm>
                <a:prstGeom prst="rect">
                  <a:avLst/>
                </a:prstGeom>
                <a:blipFill>
                  <a:blip r:embed="rId8"/>
                  <a:stretch>
                    <a:fillRect t="-37654" b="-48148"/>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AE66785-2214-DC05-AB27-F92D899F75DA}"/>
                    </a:ext>
                  </a:extLst>
                </p:cNvPr>
                <p:cNvSpPr txBox="1"/>
                <p:nvPr/>
              </p:nvSpPr>
              <p:spPr>
                <a:xfrm>
                  <a:off x="8400400" y="4421499"/>
                  <a:ext cx="14761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&lt;</m:t>
                        </m:r>
                        <m:r>
                          <a:rPr lang="en-US" b="0" i="1" smtClean="0">
                            <a:latin typeface="Cambria Math" panose="02040503050406030204" pitchFamily="18" charset="0"/>
                          </a:rPr>
                          <m:t>𝑛</m:t>
                        </m:r>
                      </m:oMath>
                    </m:oMathPara>
                  </a14:m>
                  <a:endParaRPr lang="en-IT"/>
                </a:p>
              </p:txBody>
            </p:sp>
          </mc:Choice>
          <mc:Fallback>
            <p:sp>
              <p:nvSpPr>
                <p:cNvPr id="31" name="TextBox 30">
                  <a:extLst>
                    <a:ext uri="{FF2B5EF4-FFF2-40B4-BE49-F238E27FC236}">
                      <a16:creationId xmlns:a16="http://schemas.microsoft.com/office/drawing/2014/main" id="{FAE66785-2214-DC05-AB27-F92D899F75DA}"/>
                    </a:ext>
                  </a:extLst>
                </p:cNvPr>
                <p:cNvSpPr txBox="1">
                  <a:spLocks noRot="1" noChangeAspect="1" noMove="1" noResize="1" noEditPoints="1" noAdjustHandles="1" noChangeArrowheads="1" noChangeShapeType="1" noTextEdit="1"/>
                </p:cNvSpPr>
                <p:nvPr/>
              </p:nvSpPr>
              <p:spPr>
                <a:xfrm>
                  <a:off x="8400400" y="4421499"/>
                  <a:ext cx="1476173" cy="369332"/>
                </a:xfrm>
                <a:prstGeom prst="rect">
                  <a:avLst/>
                </a:prstGeom>
                <a:blipFill>
                  <a:blip r:embed="rId9"/>
                  <a:stretch>
                    <a:fillRect b="-13333"/>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C9C0220-1069-E11B-B28A-58BC5A11749B}"/>
                    </a:ext>
                  </a:extLst>
                </p:cNvPr>
                <p:cNvSpPr txBox="1"/>
                <p:nvPr/>
              </p:nvSpPr>
              <p:spPr>
                <a:xfrm>
                  <a:off x="8400400" y="5148695"/>
                  <a:ext cx="10465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m:rPr>
                            <m:nor/>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IT"/>
                </a:p>
              </p:txBody>
            </p:sp>
          </mc:Choice>
          <mc:Fallback>
            <p:sp>
              <p:nvSpPr>
                <p:cNvPr id="32" name="TextBox 31">
                  <a:extLst>
                    <a:ext uri="{FF2B5EF4-FFF2-40B4-BE49-F238E27FC236}">
                      <a16:creationId xmlns:a16="http://schemas.microsoft.com/office/drawing/2014/main" id="{CC9C0220-1069-E11B-B28A-58BC5A11749B}"/>
                    </a:ext>
                  </a:extLst>
                </p:cNvPr>
                <p:cNvSpPr txBox="1">
                  <a:spLocks noRot="1" noChangeAspect="1" noMove="1" noResize="1" noEditPoints="1" noAdjustHandles="1" noChangeArrowheads="1" noChangeShapeType="1" noTextEdit="1"/>
                </p:cNvSpPr>
                <p:nvPr/>
              </p:nvSpPr>
              <p:spPr>
                <a:xfrm>
                  <a:off x="8400400" y="5148695"/>
                  <a:ext cx="1046569" cy="369332"/>
                </a:xfrm>
                <a:prstGeom prst="rect">
                  <a:avLst/>
                </a:prstGeom>
                <a:blipFill>
                  <a:blip r:embed="rId10"/>
                  <a:stretch>
                    <a:fillRect b="-16667"/>
                  </a:stretch>
                </a:blipFill>
              </p:spPr>
              <p:txBody>
                <a:bodyPr/>
                <a:lstStyle/>
                <a:p>
                  <a:r>
                    <a:rPr lang="en-IT">
                      <a:noFill/>
                    </a:rPr>
                    <a:t> </a:t>
                  </a:r>
                </a:p>
              </p:txBody>
            </p:sp>
          </mc:Fallback>
        </mc:AlternateContent>
      </p:grpSp>
    </p:spTree>
    <p:extLst>
      <p:ext uri="{BB962C8B-B14F-4D97-AF65-F5344CB8AC3E}">
        <p14:creationId xmlns:p14="http://schemas.microsoft.com/office/powerpoint/2010/main" val="1738939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A1B71-E588-6250-9AA0-AE09EB4A09C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AutoShape 12">
                <a:extLst>
                  <a:ext uri="{FF2B5EF4-FFF2-40B4-BE49-F238E27FC236}">
                    <a16:creationId xmlns:a16="http://schemas.microsoft.com/office/drawing/2014/main" id="{79BA4D09-B05D-4CA0-3461-2D1C8325FB55}"/>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Priors &amp; Likelihood – </a:t>
                </a:r>
                <a14:m>
                  <m:oMath xmlns:m="http://schemas.openxmlformats.org/officeDocument/2006/math">
                    <m:r>
                      <a:rPr lang="en-GB" b="0" i="1" noProof="0" smtClean="0">
                        <a:latin typeface="Cambria Math" panose="02040503050406030204" pitchFamily="18" charset="0"/>
                      </a:rPr>
                      <m:t>𝑀𝐴</m:t>
                    </m:r>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oMath>
                </a14:m>
                <a:endParaRPr lang="en-GB" b="0" i="0" noProof="0"/>
              </a:p>
            </p:txBody>
          </p:sp>
        </mc:Choice>
        <mc:Fallback>
          <p:sp>
            <p:nvSpPr>
              <p:cNvPr id="3" name="AutoShape 12">
                <a:extLst>
                  <a:ext uri="{FF2B5EF4-FFF2-40B4-BE49-F238E27FC236}">
                    <a16:creationId xmlns:a16="http://schemas.microsoft.com/office/drawing/2014/main" id="{79BA4D09-B05D-4CA0-3461-2D1C8325FB55}"/>
                  </a:ext>
                </a:extLst>
              </p:cNvPr>
              <p:cNvSpPr txBox="1">
                <a:spLocks noGrp="1" noRot="1" noChangeAspect="1" noMove="1" noResize="1" noEditPoints="1" noAdjustHandles="1" noChangeArrowheads="1" noChangeShapeType="1" noTextEdit="1"/>
              </p:cNvSpPr>
              <p:nvPr>
                <p:ph type="title"/>
              </p:nvPr>
            </p:nvSpPr>
            <p:spPr bwMode="auto">
              <a:xfrm>
                <a:off x="104775" y="90488"/>
                <a:ext cx="6972300" cy="544512"/>
              </a:xfrm>
              <a:prstGeom prst="rect">
                <a:avLst/>
              </a:prstGeom>
              <a:blipFill>
                <a:blip r:embed="rId3"/>
                <a:stretch>
                  <a:fillRect l="-1818" t="-13953" b="-25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T">
                    <a:noFill/>
                  </a:rPr>
                  <a:t> </a:t>
                </a:r>
              </a:p>
            </p:txBody>
          </p:sp>
        </mc:Fallback>
      </mc:AlternateContent>
      <p:sp>
        <p:nvSpPr>
          <p:cNvPr id="15" name="CasellaDiTesto 1">
            <a:extLst>
              <a:ext uri="{FF2B5EF4-FFF2-40B4-BE49-F238E27FC236}">
                <a16:creationId xmlns:a16="http://schemas.microsoft.com/office/drawing/2014/main" id="{545CB9FD-6DB0-32CA-4F7A-B6768897C770}"/>
              </a:ext>
            </a:extLst>
          </p:cNvPr>
          <p:cNvSpPr txBox="1"/>
          <p:nvPr/>
        </p:nvSpPr>
        <p:spPr>
          <a:xfrm>
            <a:off x="649017" y="1247098"/>
            <a:ext cx="3507828" cy="461665"/>
          </a:xfrm>
          <a:prstGeom prst="rect">
            <a:avLst/>
          </a:prstGeom>
          <a:noFill/>
        </p:spPr>
        <p:txBody>
          <a:bodyPr wrap="square" rtlCol="0">
            <a:spAutoFit/>
          </a:bodyPr>
          <a:lstStyle/>
          <a:p>
            <a:r>
              <a:rPr lang="en-GB" sz="2400" b="1" noProof="0">
                <a:solidFill>
                  <a:srgbClr val="C00000"/>
                </a:solidFill>
                <a:latin typeface="+mj-lt"/>
              </a:rPr>
              <a:t>Likelihood:</a:t>
            </a:r>
          </a:p>
        </p:txBody>
      </p:sp>
      <p:grpSp>
        <p:nvGrpSpPr>
          <p:cNvPr id="22" name="Group 21">
            <a:extLst>
              <a:ext uri="{FF2B5EF4-FFF2-40B4-BE49-F238E27FC236}">
                <a16:creationId xmlns:a16="http://schemas.microsoft.com/office/drawing/2014/main" id="{59CC5907-F455-CE51-6D7D-A596DC0FE20B}"/>
              </a:ext>
            </a:extLst>
          </p:cNvPr>
          <p:cNvGrpSpPr/>
          <p:nvPr/>
        </p:nvGrpSpPr>
        <p:grpSpPr>
          <a:xfrm>
            <a:off x="1123151" y="1885450"/>
            <a:ext cx="3718224" cy="1314622"/>
            <a:chOff x="1123151" y="1885450"/>
            <a:chExt cx="3718224" cy="1314622"/>
          </a:xfrm>
        </p:grpSpPr>
        <mc:AlternateContent xmlns:mc="http://schemas.openxmlformats.org/markup-compatibility/2006">
          <mc:Choice xmlns:a14="http://schemas.microsoft.com/office/drawing/2010/main" Requires="a14">
            <p:sp>
              <p:nvSpPr>
                <p:cNvPr id="10" name="CasellaDiTesto 24">
                  <a:extLst>
                    <a:ext uri="{FF2B5EF4-FFF2-40B4-BE49-F238E27FC236}">
                      <a16:creationId xmlns:a16="http://schemas.microsoft.com/office/drawing/2014/main" id="{AC9770AD-A2AB-863C-7C60-4C02A884C6B9}"/>
                    </a:ext>
                  </a:extLst>
                </p:cNvPr>
                <p:cNvSpPr txBox="1"/>
                <p:nvPr/>
              </p:nvSpPr>
              <p:spPr>
                <a:xfrm>
                  <a:off x="1123151" y="2830740"/>
                  <a:ext cx="2793115" cy="369332"/>
                </a:xfrm>
                <a:prstGeom prst="rect">
                  <a:avLst/>
                </a:prstGeom>
                <a:noFill/>
              </p:spPr>
              <p:txBody>
                <a:bodyPr wrap="square">
                  <a:spAutoFit/>
                </a:bodyPr>
                <a:lstStyle/>
                <a:p>
                  <a:r>
                    <a:rPr lang="en-GB" noProof="0">
                      <a:latin typeface="+mj-lt"/>
                      <a:ea typeface="Cambria Math" panose="02040503050406030204" pitchFamily="18" charset="0"/>
                    </a:rPr>
                    <a:t>Where:</a:t>
                  </a:r>
                  <a:r>
                    <a:rPr lang="en-GB" noProof="0">
                      <a:ea typeface="Cambria Math" panose="02040503050406030204" pitchFamily="18" charset="0"/>
                    </a:rPr>
                    <a:t>	</a:t>
                  </a:r>
                  <a14:m>
                    <m:oMath xmlns:m="http://schemas.openxmlformats.org/officeDocument/2006/math">
                      <m:r>
                        <a:rPr lang="it-IT" b="0" i="1" noProof="0" smtClean="0">
                          <a:latin typeface="Cambria Math" panose="02040503050406030204" pitchFamily="18" charset="0"/>
                          <a:ea typeface="Cambria Math" panose="02040503050406030204" pitchFamily="18" charset="0"/>
                        </a:rPr>
                        <m:t> </m:t>
                      </m:r>
                      <m:r>
                        <a:rPr lang="en-GB" i="1" noProof="0" smtClean="0">
                          <a:latin typeface="Cambria Math" panose="02040503050406030204" pitchFamily="18" charset="0"/>
                          <a:ea typeface="Cambria Math" panose="02040503050406030204" pitchFamily="18" charset="0"/>
                        </a:rPr>
                        <m:t>𝜂</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r>
                        <a:rPr lang="en-GB" b="0" i="1" noProof="0" smtClean="0">
                          <a:latin typeface="Cambria Math" panose="02040503050406030204" pitchFamily="18" charset="0"/>
                          <a:ea typeface="Cambria Math" panose="02040503050406030204" pitchFamily="18" charset="0"/>
                        </a:rPr>
                        <m:t>)∼</m:t>
                      </m:r>
                      <m:r>
                        <a:rPr lang="en-GB" i="1" noProof="0">
                          <a:latin typeface="Cambria Math" panose="02040503050406030204" pitchFamily="18" charset="0"/>
                        </a:rPr>
                        <m:t>𝑁</m:t>
                      </m:r>
                      <m:r>
                        <a:rPr lang="en-GB" i="1" noProof="0">
                          <a:latin typeface="Cambria Math" panose="02040503050406030204" pitchFamily="18" charset="0"/>
                        </a:rPr>
                        <m:t>(0,</m:t>
                      </m:r>
                      <m:sSup>
                        <m:sSupPr>
                          <m:ctrlPr>
                            <a:rPr lang="en-GB" i="1" noProof="0">
                              <a:latin typeface="Cambria Math" panose="02040503050406030204" pitchFamily="18" charset="0"/>
                            </a:rPr>
                          </m:ctrlPr>
                        </m:sSupPr>
                        <m:e>
                          <m:r>
                            <a:rPr lang="en-GB" i="1" noProof="0" smtClean="0">
                              <a:latin typeface="Cambria Math" panose="02040503050406030204" pitchFamily="18" charset="0"/>
                            </a:rPr>
                            <m:t>𝜎</m:t>
                          </m:r>
                        </m:e>
                        <m:sup>
                          <m:r>
                            <a:rPr lang="en-GB" i="1" noProof="0">
                              <a:latin typeface="Cambria Math" panose="02040503050406030204" pitchFamily="18" charset="0"/>
                            </a:rPr>
                            <m:t>2</m:t>
                          </m:r>
                        </m:sup>
                      </m:sSup>
                      <m:r>
                        <a:rPr lang="en-GB" i="1" noProof="0">
                          <a:latin typeface="Cambria Math" panose="02040503050406030204" pitchFamily="18" charset="0"/>
                        </a:rPr>
                        <m:t>)</m:t>
                      </m:r>
                    </m:oMath>
                  </a14:m>
                  <a:endParaRPr lang="en-GB" noProof="0"/>
                </a:p>
              </p:txBody>
            </p:sp>
          </mc:Choice>
          <mc:Fallback>
            <p:sp>
              <p:nvSpPr>
                <p:cNvPr id="10" name="CasellaDiTesto 24">
                  <a:extLst>
                    <a:ext uri="{FF2B5EF4-FFF2-40B4-BE49-F238E27FC236}">
                      <a16:creationId xmlns:a16="http://schemas.microsoft.com/office/drawing/2014/main" id="{AC9770AD-A2AB-863C-7C60-4C02A884C6B9}"/>
                    </a:ext>
                  </a:extLst>
                </p:cNvPr>
                <p:cNvSpPr txBox="1">
                  <a:spLocks noRot="1" noChangeAspect="1" noMove="1" noResize="1" noEditPoints="1" noAdjustHandles="1" noChangeArrowheads="1" noChangeShapeType="1" noTextEdit="1"/>
                </p:cNvSpPr>
                <p:nvPr/>
              </p:nvSpPr>
              <p:spPr>
                <a:xfrm>
                  <a:off x="1123151" y="2830740"/>
                  <a:ext cx="2793115" cy="369332"/>
                </a:xfrm>
                <a:prstGeom prst="rect">
                  <a:avLst/>
                </a:prstGeom>
                <a:blipFill>
                  <a:blip r:embed="rId4"/>
                  <a:stretch>
                    <a:fillRect l="-1810" t="-6452" b="-22581"/>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21" name="CasellaDiTesto 20">
                  <a:extLst>
                    <a:ext uri="{FF2B5EF4-FFF2-40B4-BE49-F238E27FC236}">
                      <a16:creationId xmlns:a16="http://schemas.microsoft.com/office/drawing/2014/main" id="{430025CB-AE5E-6CE3-9711-100C78936E9D}"/>
                    </a:ext>
                  </a:extLst>
                </p:cNvPr>
                <p:cNvSpPr txBox="1"/>
                <p:nvPr/>
              </p:nvSpPr>
              <p:spPr>
                <a:xfrm>
                  <a:off x="1202174" y="1885450"/>
                  <a:ext cx="3639201" cy="75623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rPr>
                          <m:t>𝑦</m:t>
                        </m:r>
                        <m:d>
                          <m:dPr>
                            <m:ctrlPr>
                              <a:rPr lang="en-GB" i="1">
                                <a:latin typeface="Cambria Math" panose="02040503050406030204" pitchFamily="18" charset="0"/>
                              </a:rPr>
                            </m:ctrlPr>
                          </m:dPr>
                          <m:e>
                            <m:r>
                              <a:rPr lang="en-GB" i="1">
                                <a:latin typeface="Cambria Math" panose="02040503050406030204" pitchFamily="18" charset="0"/>
                              </a:rPr>
                              <m:t>𝑡</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𝜇</m:t>
                            </m:r>
                          </m:e>
                          <m:sub>
                            <m:r>
                              <a:rPr lang="en-GB" i="1">
                                <a:latin typeface="Cambria Math" panose="02040503050406030204" pitchFamily="18" charset="0"/>
                              </a:rPr>
                              <m:t>0</m:t>
                            </m:r>
                          </m:sub>
                        </m:sSub>
                        <m:r>
                          <a:rPr lang="en-GB" i="1">
                            <a:latin typeface="Cambria Math" panose="02040503050406030204" pitchFamily="18" charset="0"/>
                          </a:rPr>
                          <m:t>+</m:t>
                        </m:r>
                        <m:d>
                          <m:dPr>
                            <m:begChr m:val="["/>
                            <m:endChr m:val="]"/>
                            <m:ctrlPr>
                              <a:rPr lang="en-GB" i="1">
                                <a:latin typeface="Cambria Math" panose="02040503050406030204" pitchFamily="18" charset="0"/>
                              </a:rPr>
                            </m:ctrlPr>
                          </m:dPr>
                          <m:e>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𝑖</m:t>
                                    </m:r>
                                  </m:sub>
                                </m:sSub>
                                <m:r>
                                  <a:rPr lang="en-US" i="1">
                                    <a:latin typeface="Cambria Math" panose="02040503050406030204" pitchFamily="18" charset="0"/>
                                  </a:rPr>
                                  <m:t>𝜂</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e>
                            </m:nary>
                          </m:e>
                        </m:d>
                        <m:r>
                          <a:rPr lang="en-GB" i="1">
                            <a:latin typeface="Cambria Math" panose="02040503050406030204" pitchFamily="18" charset="0"/>
                          </a:rPr>
                          <m:t>+</m:t>
                        </m:r>
                        <m:r>
                          <a:rPr lang="en-GB" i="1">
                            <a:latin typeface="Cambria Math" panose="02040503050406030204" pitchFamily="18" charset="0"/>
                          </a:rPr>
                          <m:t>𝜂</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oMath>
                    </m:oMathPara>
                  </a14:m>
                  <a:endParaRPr lang="en-GB" noProof="0"/>
                </a:p>
              </p:txBody>
            </p:sp>
          </mc:Choice>
          <mc:Fallback>
            <p:sp>
              <p:nvSpPr>
                <p:cNvPr id="21" name="CasellaDiTesto 20">
                  <a:extLst>
                    <a:ext uri="{FF2B5EF4-FFF2-40B4-BE49-F238E27FC236}">
                      <a16:creationId xmlns:a16="http://schemas.microsoft.com/office/drawing/2014/main" id="{430025CB-AE5E-6CE3-9711-100C78936E9D}"/>
                    </a:ext>
                  </a:extLst>
                </p:cNvPr>
                <p:cNvSpPr txBox="1">
                  <a:spLocks noRot="1" noChangeAspect="1" noMove="1" noResize="1" noEditPoints="1" noAdjustHandles="1" noChangeArrowheads="1" noChangeShapeType="1" noTextEdit="1"/>
                </p:cNvSpPr>
                <p:nvPr/>
              </p:nvSpPr>
              <p:spPr>
                <a:xfrm>
                  <a:off x="1202174" y="1885450"/>
                  <a:ext cx="3639201" cy="756233"/>
                </a:xfrm>
                <a:prstGeom prst="rect">
                  <a:avLst/>
                </a:prstGeom>
                <a:blipFill>
                  <a:blip r:embed="rId5"/>
                  <a:stretch>
                    <a:fillRect l="-2431" t="-118333" b="-180000"/>
                  </a:stretch>
                </a:blipFill>
              </p:spPr>
              <p:txBody>
                <a:bodyPr/>
                <a:lstStyle/>
                <a:p>
                  <a:r>
                    <a:rPr lang="en-IT">
                      <a:noFill/>
                    </a:rPr>
                    <a:t> </a:t>
                  </a:r>
                </a:p>
              </p:txBody>
            </p:sp>
          </mc:Fallback>
        </mc:AlternateContent>
      </p:grpSp>
      <p:sp>
        <p:nvSpPr>
          <p:cNvPr id="24" name="CasellaDiTesto 5">
            <a:extLst>
              <a:ext uri="{FF2B5EF4-FFF2-40B4-BE49-F238E27FC236}">
                <a16:creationId xmlns:a16="http://schemas.microsoft.com/office/drawing/2014/main" id="{95E2B70D-9998-59CC-1C89-8DA2A758EECE}"/>
              </a:ext>
            </a:extLst>
          </p:cNvPr>
          <p:cNvSpPr txBox="1"/>
          <p:nvPr/>
        </p:nvSpPr>
        <p:spPr>
          <a:xfrm>
            <a:off x="649017" y="3577630"/>
            <a:ext cx="1458156" cy="461665"/>
          </a:xfrm>
          <a:prstGeom prst="rect">
            <a:avLst/>
          </a:prstGeom>
          <a:noFill/>
        </p:spPr>
        <p:txBody>
          <a:bodyPr wrap="none" rtlCol="0">
            <a:spAutoFit/>
          </a:bodyPr>
          <a:lstStyle/>
          <a:p>
            <a:r>
              <a:rPr lang="en-GB" sz="2400" b="1" noProof="0">
                <a:solidFill>
                  <a:srgbClr val="C00000"/>
                </a:solidFill>
                <a:latin typeface="+mj-lt"/>
              </a:rPr>
              <a:t>Predictor:</a:t>
            </a:r>
          </a:p>
        </p:txBody>
      </p:sp>
      <p:cxnSp>
        <p:nvCxnSpPr>
          <p:cNvPr id="26" name="Connettore diritto 6">
            <a:extLst>
              <a:ext uri="{FF2B5EF4-FFF2-40B4-BE49-F238E27FC236}">
                <a16:creationId xmlns:a16="http://schemas.microsoft.com/office/drawing/2014/main" id="{59001C67-FBAF-B887-AE68-0519A4A21388}"/>
              </a:ext>
            </a:extLst>
          </p:cNvPr>
          <p:cNvCxnSpPr>
            <a:cxnSpLocks/>
          </p:cNvCxnSpPr>
          <p:nvPr/>
        </p:nvCxnSpPr>
        <p:spPr>
          <a:xfrm>
            <a:off x="5990896" y="1603022"/>
            <a:ext cx="0" cy="184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ttore diritto 6">
            <a:extLst>
              <a:ext uri="{FF2B5EF4-FFF2-40B4-BE49-F238E27FC236}">
                <a16:creationId xmlns:a16="http://schemas.microsoft.com/office/drawing/2014/main" id="{66E154D4-FD2A-8215-FBCC-29689086C98C}"/>
              </a:ext>
            </a:extLst>
          </p:cNvPr>
          <p:cNvCxnSpPr>
            <a:cxnSpLocks/>
          </p:cNvCxnSpPr>
          <p:nvPr/>
        </p:nvCxnSpPr>
        <p:spPr>
          <a:xfrm>
            <a:off x="649017" y="3444822"/>
            <a:ext cx="534187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A3198B6-C5D6-FFBF-9370-EC7FB276F797}"/>
              </a:ext>
            </a:extLst>
          </p:cNvPr>
          <p:cNvGrpSpPr/>
          <p:nvPr/>
        </p:nvGrpSpPr>
        <p:grpSpPr>
          <a:xfrm>
            <a:off x="97799" y="4084417"/>
            <a:ext cx="6465354" cy="1173655"/>
            <a:chOff x="649017" y="4098707"/>
            <a:chExt cx="6465354" cy="1173655"/>
          </a:xfrm>
        </p:grpSpPr>
        <mc:AlternateContent xmlns:mc="http://schemas.openxmlformats.org/markup-compatibility/2006">
          <mc:Choice xmlns:a14="http://schemas.microsoft.com/office/drawing/2010/main" Requires="a14">
            <p:sp>
              <p:nvSpPr>
                <p:cNvPr id="29" name="CasellaDiTesto 12">
                  <a:extLst>
                    <a:ext uri="{FF2B5EF4-FFF2-40B4-BE49-F238E27FC236}">
                      <a16:creationId xmlns:a16="http://schemas.microsoft.com/office/drawing/2014/main" id="{86139DBC-0BEA-0062-D7D8-762D5524E822}"/>
                    </a:ext>
                  </a:extLst>
                </p:cNvPr>
                <p:cNvSpPr txBox="1"/>
                <p:nvPr/>
              </p:nvSpPr>
              <p:spPr>
                <a:xfrm>
                  <a:off x="649017" y="4098707"/>
                  <a:ext cx="5727268" cy="117365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IT" i="1">
                                <a:latin typeface="Cambria Math" panose="02040503050406030204" pitchFamily="18" charset="0"/>
                              </a:rPr>
                            </m:ctrlPr>
                          </m:accPr>
                          <m:e>
                            <m:r>
                              <a:rPr lang="en-US" i="1">
                                <a:latin typeface="Cambria Math" panose="02040503050406030204" pitchFamily="18" charset="0"/>
                              </a:rPr>
                              <m:t>𝑦</m:t>
                            </m:r>
                          </m:e>
                        </m:acc>
                        <m:d>
                          <m:dPr>
                            <m:ctrlPr>
                              <a:rPr lang="en-IT"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e>
                          <m:e>
                            <m:r>
                              <a:rPr lang="en-US" i="1">
                                <a:latin typeface="Cambria Math" panose="02040503050406030204" pitchFamily="18" charset="0"/>
                              </a:rPr>
                              <m:t>𝑡</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0</m:t>
                                    </m:r>
                                  </m:sub>
                                </m:sSub>
                                <m:r>
                                  <a:rPr lang="en-US" i="1">
                                    <a:latin typeface="Cambria Math" panose="02040503050406030204" pitchFamily="18" charset="0"/>
                                  </a:rPr>
                                  <m:t>+</m:t>
                                </m:r>
                                <m:d>
                                  <m:dPr>
                                    <m:begChr m:val="["/>
                                    <m:endChr m:val="]"/>
                                    <m:ctrlPr>
                                      <a:rPr lang="en-GB" i="1">
                                        <a:latin typeface="Cambria Math" panose="02040503050406030204" pitchFamily="18" charset="0"/>
                                      </a:rPr>
                                    </m:ctrlPr>
                                  </m:dPr>
                                  <m:e>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US" i="1">
                                            <a:latin typeface="Cambria Math" panose="02040503050406030204" pitchFamily="18" charset="0"/>
                                          </a:rPr>
                                          <m:t>𝑘</m:t>
                                        </m:r>
                                      </m:sub>
                                      <m:sup>
                                        <m:r>
                                          <a:rPr lang="en-GB" i="1">
                                            <a:latin typeface="Cambria Math" panose="02040503050406030204" pitchFamily="18" charset="0"/>
                                          </a:rPr>
                                          <m:t>𝑛</m:t>
                                        </m:r>
                                      </m:sup>
                                      <m:e>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𝑖</m:t>
                                            </m:r>
                                          </m:sub>
                                        </m:sSub>
                                        <m:r>
                                          <a:rPr lang="en-US" i="1">
                                            <a:latin typeface="Cambria Math" panose="02040503050406030204" pitchFamily="18" charset="0"/>
                                          </a:rPr>
                                          <m:t>𝜂</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r>
                                          <a:rPr lang="en-GB"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GB" i="1">
                                            <a:latin typeface="Cambria Math" panose="02040503050406030204" pitchFamily="18" charset="0"/>
                                          </a:rPr>
                                          <m:t>)</m:t>
                                        </m:r>
                                      </m:e>
                                    </m:nary>
                                  </m:e>
                                </m:d>
                              </m:e>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0</m:t>
                                    </m:r>
                                  </m:sub>
                                </m:sSub>
                                <m:r>
                                  <a:rPr lang="en-US" i="1">
                                    <a:latin typeface="Cambria Math" panose="02040503050406030204" pitchFamily="18" charset="0"/>
                                  </a:rPr>
                                  <m:t>                                           </m:t>
                                </m:r>
                              </m:e>
                            </m:eqArr>
                          </m:e>
                        </m:d>
                      </m:oMath>
                    </m:oMathPara>
                  </a14:m>
                  <a:endParaRPr lang="en-IT"/>
                </a:p>
              </p:txBody>
            </p:sp>
          </mc:Choice>
          <mc:Fallback>
            <p:sp>
              <p:nvSpPr>
                <p:cNvPr id="29" name="CasellaDiTesto 12">
                  <a:extLst>
                    <a:ext uri="{FF2B5EF4-FFF2-40B4-BE49-F238E27FC236}">
                      <a16:creationId xmlns:a16="http://schemas.microsoft.com/office/drawing/2014/main" id="{86139DBC-0BEA-0062-D7D8-762D5524E822}"/>
                    </a:ext>
                  </a:extLst>
                </p:cNvPr>
                <p:cNvSpPr txBox="1">
                  <a:spLocks noRot="1" noChangeAspect="1" noMove="1" noResize="1" noEditPoints="1" noAdjustHandles="1" noChangeArrowheads="1" noChangeShapeType="1" noTextEdit="1"/>
                </p:cNvSpPr>
                <p:nvPr/>
              </p:nvSpPr>
              <p:spPr>
                <a:xfrm>
                  <a:off x="649017" y="4098707"/>
                  <a:ext cx="5727268" cy="1173655"/>
                </a:xfrm>
                <a:prstGeom prst="rect">
                  <a:avLst/>
                </a:prstGeom>
                <a:blipFill>
                  <a:blip r:embed="rId6"/>
                  <a:stretch>
                    <a:fillRect t="-68085" b="-87234"/>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B6A69DB-0606-1E2E-E5CA-4C525BC8C84B}"/>
                    </a:ext>
                  </a:extLst>
                </p:cNvPr>
                <p:cNvSpPr txBox="1"/>
                <p:nvPr/>
              </p:nvSpPr>
              <p:spPr>
                <a:xfrm>
                  <a:off x="5638198" y="4427134"/>
                  <a:ext cx="14761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&lt;</m:t>
                        </m:r>
                        <m:r>
                          <a:rPr lang="en-US" b="0" i="1" smtClean="0">
                            <a:latin typeface="Cambria Math" panose="02040503050406030204" pitchFamily="18" charset="0"/>
                          </a:rPr>
                          <m:t>𝑛</m:t>
                        </m:r>
                      </m:oMath>
                    </m:oMathPara>
                  </a14:m>
                  <a:endParaRPr lang="en-IT"/>
                </a:p>
              </p:txBody>
            </p:sp>
          </mc:Choice>
          <mc:Fallback>
            <p:sp>
              <p:nvSpPr>
                <p:cNvPr id="30" name="TextBox 29">
                  <a:extLst>
                    <a:ext uri="{FF2B5EF4-FFF2-40B4-BE49-F238E27FC236}">
                      <a16:creationId xmlns:a16="http://schemas.microsoft.com/office/drawing/2014/main" id="{9B6A69DB-0606-1E2E-E5CA-4C525BC8C84B}"/>
                    </a:ext>
                  </a:extLst>
                </p:cNvPr>
                <p:cNvSpPr txBox="1">
                  <a:spLocks noRot="1" noChangeAspect="1" noMove="1" noResize="1" noEditPoints="1" noAdjustHandles="1" noChangeArrowheads="1" noChangeShapeType="1" noTextEdit="1"/>
                </p:cNvSpPr>
                <p:nvPr/>
              </p:nvSpPr>
              <p:spPr>
                <a:xfrm>
                  <a:off x="5638198" y="4427134"/>
                  <a:ext cx="1476173" cy="369332"/>
                </a:xfrm>
                <a:prstGeom prst="rect">
                  <a:avLst/>
                </a:prstGeom>
                <a:blipFill>
                  <a:blip r:embed="rId7"/>
                  <a:stretch>
                    <a:fillRect b="-16667"/>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5ACB69C1-C7D7-D0AD-510E-21B9115FB1AD}"/>
                    </a:ext>
                  </a:extLst>
                </p:cNvPr>
                <p:cNvSpPr txBox="1"/>
                <p:nvPr/>
              </p:nvSpPr>
              <p:spPr>
                <a:xfrm>
                  <a:off x="5638198" y="4849748"/>
                  <a:ext cx="10465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m:rPr>
                            <m:nor/>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IT"/>
                </a:p>
              </p:txBody>
            </p:sp>
          </mc:Choice>
          <mc:Fallback>
            <p:sp>
              <p:nvSpPr>
                <p:cNvPr id="31" name="TextBox 30">
                  <a:extLst>
                    <a:ext uri="{FF2B5EF4-FFF2-40B4-BE49-F238E27FC236}">
                      <a16:creationId xmlns:a16="http://schemas.microsoft.com/office/drawing/2014/main" id="{5ACB69C1-C7D7-D0AD-510E-21B9115FB1AD}"/>
                    </a:ext>
                  </a:extLst>
                </p:cNvPr>
                <p:cNvSpPr txBox="1">
                  <a:spLocks noRot="1" noChangeAspect="1" noMove="1" noResize="1" noEditPoints="1" noAdjustHandles="1" noChangeArrowheads="1" noChangeShapeType="1" noTextEdit="1"/>
                </p:cNvSpPr>
                <p:nvPr/>
              </p:nvSpPr>
              <p:spPr>
                <a:xfrm>
                  <a:off x="5638198" y="4849748"/>
                  <a:ext cx="1046569" cy="369332"/>
                </a:xfrm>
                <a:prstGeom prst="rect">
                  <a:avLst/>
                </a:prstGeom>
                <a:blipFill>
                  <a:blip r:embed="rId8"/>
                  <a:stretch>
                    <a:fillRect b="-16667"/>
                  </a:stretch>
                </a:blipFill>
              </p:spPr>
              <p:txBody>
                <a:bodyPr/>
                <a:lstStyle/>
                <a:p>
                  <a:r>
                    <a:rPr lang="en-IT">
                      <a:noFill/>
                    </a:rPr>
                    <a:t> </a:t>
                  </a:r>
                </a:p>
              </p:txBody>
            </p:sp>
          </mc:Fallback>
        </mc:AlternateContent>
      </p:grpSp>
      <mc:AlternateContent xmlns:mc="http://schemas.openxmlformats.org/markup-compatibility/2006">
        <mc:Choice xmlns:a14="http://schemas.microsoft.com/office/drawing/2010/main" Requires="a14">
          <p:sp>
            <p:nvSpPr>
              <p:cNvPr id="32" name="CasellaDiTesto 16">
                <a:extLst>
                  <a:ext uri="{FF2B5EF4-FFF2-40B4-BE49-F238E27FC236}">
                    <a16:creationId xmlns:a16="http://schemas.microsoft.com/office/drawing/2014/main" id="{2D4552F2-0621-9C1D-3A79-2D40EE6FFD77}"/>
                  </a:ext>
                </a:extLst>
              </p:cNvPr>
              <p:cNvSpPr txBox="1"/>
              <p:nvPr/>
            </p:nvSpPr>
            <p:spPr>
              <a:xfrm>
                <a:off x="7419411" y="2150033"/>
                <a:ext cx="14879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Cambria Math" panose="02040503050406030204" pitchFamily="18" charset="0"/>
                        </a:rPr>
                        <m:t>𝛽</m:t>
                      </m:r>
                      <m:r>
                        <a:rPr lang="en-GB" i="1" baseline="-25000">
                          <a:latin typeface="Cambria Math" panose="02040503050406030204" pitchFamily="18" charset="0"/>
                        </a:rPr>
                        <m:t>𝑖</m:t>
                      </m:r>
                      <m:r>
                        <a:rPr lang="en-GB" i="1">
                          <a:latin typeface="Cambria Math" panose="02040503050406030204" pitchFamily="18" charset="0"/>
                        </a:rPr>
                        <m:t> ∼</m:t>
                      </m:r>
                      <m:r>
                        <a:rPr lang="en-GB" i="1">
                          <a:latin typeface="Cambria Math" panose="02040503050406030204" pitchFamily="18" charset="0"/>
                          <a:ea typeface="Cambria Math" panose="02040503050406030204" pitchFamily="18" charset="0"/>
                        </a:rPr>
                        <m:t>𝒩</m:t>
                      </m:r>
                      <m:r>
                        <a:rPr lang="en-GB" i="1">
                          <a:latin typeface="Cambria Math" panose="02040503050406030204" pitchFamily="18" charset="0"/>
                        </a:rPr>
                        <m:t>(0, 10)</m:t>
                      </m:r>
                    </m:oMath>
                  </m:oMathPara>
                </a14:m>
                <a:endParaRPr lang="en-GB"/>
              </a:p>
            </p:txBody>
          </p:sp>
        </mc:Choice>
        <mc:Fallback>
          <p:sp>
            <p:nvSpPr>
              <p:cNvPr id="32" name="CasellaDiTesto 16">
                <a:extLst>
                  <a:ext uri="{FF2B5EF4-FFF2-40B4-BE49-F238E27FC236}">
                    <a16:creationId xmlns:a16="http://schemas.microsoft.com/office/drawing/2014/main" id="{2D4552F2-0621-9C1D-3A79-2D40EE6FFD77}"/>
                  </a:ext>
                </a:extLst>
              </p:cNvPr>
              <p:cNvSpPr txBox="1">
                <a:spLocks noRot="1" noChangeAspect="1" noMove="1" noResize="1" noEditPoints="1" noAdjustHandles="1" noChangeArrowheads="1" noChangeShapeType="1" noTextEdit="1"/>
              </p:cNvSpPr>
              <p:nvPr/>
            </p:nvSpPr>
            <p:spPr>
              <a:xfrm>
                <a:off x="7419411" y="2150033"/>
                <a:ext cx="1487907" cy="276999"/>
              </a:xfrm>
              <a:prstGeom prst="rect">
                <a:avLst/>
              </a:prstGeom>
              <a:blipFill>
                <a:blip r:embed="rId9"/>
                <a:stretch>
                  <a:fillRect l="-5932" t="-8696" r="-5085" b="-34783"/>
                </a:stretch>
              </a:blipFill>
            </p:spPr>
            <p:txBody>
              <a:bodyPr/>
              <a:lstStyle/>
              <a:p>
                <a:r>
                  <a:rPr lang="en-IT">
                    <a:noFill/>
                  </a:rPr>
                  <a:t> </a:t>
                </a:r>
              </a:p>
            </p:txBody>
          </p:sp>
        </mc:Fallback>
      </mc:AlternateContent>
      <p:sp>
        <p:nvSpPr>
          <p:cNvPr id="33" name="CasellaDiTesto 17">
            <a:extLst>
              <a:ext uri="{FF2B5EF4-FFF2-40B4-BE49-F238E27FC236}">
                <a16:creationId xmlns:a16="http://schemas.microsoft.com/office/drawing/2014/main" id="{5A67FFBA-80E1-E0BD-ADFF-5191C328D564}"/>
              </a:ext>
            </a:extLst>
          </p:cNvPr>
          <p:cNvSpPr txBox="1"/>
          <p:nvPr/>
        </p:nvSpPr>
        <p:spPr>
          <a:xfrm>
            <a:off x="7077075" y="1737090"/>
            <a:ext cx="3507828" cy="369332"/>
          </a:xfrm>
          <a:prstGeom prst="rect">
            <a:avLst/>
          </a:prstGeom>
          <a:noFill/>
        </p:spPr>
        <p:txBody>
          <a:bodyPr wrap="square" rtlCol="0">
            <a:spAutoFit/>
          </a:bodyPr>
          <a:lstStyle/>
          <a:p>
            <a:pPr marL="285750" indent="-285750">
              <a:buFont typeface="Wingdings" panose="05000000000000000000" pitchFamily="2" charset="2"/>
              <a:buChar char="§"/>
            </a:pPr>
            <a:r>
              <a:rPr lang="en-GB" noProof="0">
                <a:latin typeface="+mj-lt"/>
              </a:rPr>
              <a:t>MA coefficients:</a:t>
            </a:r>
          </a:p>
        </p:txBody>
      </p:sp>
      <p:sp>
        <p:nvSpPr>
          <p:cNvPr id="34" name="CasellaDiTesto 4">
            <a:extLst>
              <a:ext uri="{FF2B5EF4-FFF2-40B4-BE49-F238E27FC236}">
                <a16:creationId xmlns:a16="http://schemas.microsoft.com/office/drawing/2014/main" id="{286B6271-2418-FB22-ABC6-E406BC20F2EA}"/>
              </a:ext>
            </a:extLst>
          </p:cNvPr>
          <p:cNvSpPr txBox="1"/>
          <p:nvPr/>
        </p:nvSpPr>
        <p:spPr>
          <a:xfrm>
            <a:off x="7077075" y="1247098"/>
            <a:ext cx="3507828" cy="461665"/>
          </a:xfrm>
          <a:prstGeom prst="rect">
            <a:avLst/>
          </a:prstGeom>
          <a:noFill/>
        </p:spPr>
        <p:txBody>
          <a:bodyPr wrap="square" rtlCol="0">
            <a:spAutoFit/>
          </a:bodyPr>
          <a:lstStyle/>
          <a:p>
            <a:r>
              <a:rPr lang="en-GB" sz="2400" b="1" noProof="0">
                <a:solidFill>
                  <a:srgbClr val="C00000"/>
                </a:solidFill>
                <a:latin typeface="+mj-lt"/>
              </a:rPr>
              <a:t>Priors:</a:t>
            </a:r>
          </a:p>
        </p:txBody>
      </p:sp>
      <mc:AlternateContent xmlns:mc="http://schemas.openxmlformats.org/markup-compatibility/2006">
        <mc:Choice xmlns:a14="http://schemas.microsoft.com/office/drawing/2010/main" Requires="a14">
          <p:sp>
            <p:nvSpPr>
              <p:cNvPr id="35" name="CasellaDiTesto 11">
                <a:extLst>
                  <a:ext uri="{FF2B5EF4-FFF2-40B4-BE49-F238E27FC236}">
                    <a16:creationId xmlns:a16="http://schemas.microsoft.com/office/drawing/2014/main" id="{63264075-0A7E-59EE-434F-B614E6616CE9}"/>
                  </a:ext>
                </a:extLst>
              </p:cNvPr>
              <p:cNvSpPr txBox="1"/>
              <p:nvPr/>
            </p:nvSpPr>
            <p:spPr>
              <a:xfrm>
                <a:off x="7419411" y="3433472"/>
                <a:ext cx="26252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𝜎</m:t>
                          </m:r>
                        </m:e>
                        <m:sup>
                          <m:r>
                            <a:rPr lang="en-GB" b="0" i="1" noProof="0" smtClean="0">
                              <a:latin typeface="Cambria Math" panose="02040503050406030204" pitchFamily="18" charset="0"/>
                            </a:rPr>
                            <m:t>−</m:t>
                          </m:r>
                          <m:r>
                            <a:rPr lang="en-GB" i="1" noProof="0" smtClean="0">
                              <a:latin typeface="Cambria Math" panose="02040503050406030204" pitchFamily="18" charset="0"/>
                            </a:rPr>
                            <m:t>2</m:t>
                          </m:r>
                        </m:sup>
                      </m:sSup>
                      <m:r>
                        <a:rPr lang="en-GB" i="1" noProof="0" smtClean="0">
                          <a:latin typeface="Cambria Math" panose="02040503050406030204" pitchFamily="18" charset="0"/>
                        </a:rPr>
                        <m:t> = </m:t>
                      </m:r>
                      <m:r>
                        <a:rPr lang="en-GB" i="1" noProof="0" smtClean="0">
                          <a:latin typeface="Cambria Math" panose="02040503050406030204" pitchFamily="18" charset="0"/>
                        </a:rPr>
                        <m:t>𝜏</m:t>
                      </m:r>
                      <m:r>
                        <a:rPr lang="en-GB" i="1" noProof="0" smtClean="0">
                          <a:latin typeface="Cambria Math" panose="02040503050406030204" pitchFamily="18" charset="0"/>
                        </a:rPr>
                        <m:t> ∼ </m:t>
                      </m:r>
                      <m:r>
                        <a:rPr lang="en-GB" i="1" noProof="0" smtClean="0">
                          <a:latin typeface="Cambria Math" panose="02040503050406030204" pitchFamily="18" charset="0"/>
                          <a:ea typeface="Cambria Math" panose="02040503050406030204" pitchFamily="18" charset="0"/>
                        </a:rPr>
                        <m:t>𝒢</m:t>
                      </m:r>
                      <m:d>
                        <m:dPr>
                          <m:ctrlPr>
                            <a:rPr lang="en-GB" i="1" noProof="0" smtClean="0">
                              <a:latin typeface="Cambria Math" panose="02040503050406030204" pitchFamily="18" charset="0"/>
                              <a:ea typeface="Cambria Math" panose="02040503050406030204" pitchFamily="18" charset="0"/>
                            </a:rPr>
                          </m:ctrlPr>
                        </m:dPr>
                        <m:e>
                          <m:r>
                            <a:rPr lang="en-GB" i="1" noProof="0" smtClean="0">
                              <a:latin typeface="Cambria Math" panose="02040503050406030204" pitchFamily="18" charset="0"/>
                              <a:ea typeface="Cambria Math" panose="02040503050406030204" pitchFamily="18" charset="0"/>
                            </a:rPr>
                            <m:t>0.01, 0.01</m:t>
                          </m:r>
                        </m:e>
                      </m:d>
                    </m:oMath>
                  </m:oMathPara>
                </a14:m>
                <a:endParaRPr lang="en-GB" noProof="0"/>
              </a:p>
            </p:txBody>
          </p:sp>
        </mc:Choice>
        <mc:Fallback>
          <p:sp>
            <p:nvSpPr>
              <p:cNvPr id="35" name="CasellaDiTesto 11">
                <a:extLst>
                  <a:ext uri="{FF2B5EF4-FFF2-40B4-BE49-F238E27FC236}">
                    <a16:creationId xmlns:a16="http://schemas.microsoft.com/office/drawing/2014/main" id="{63264075-0A7E-59EE-434F-B614E6616CE9}"/>
                  </a:ext>
                </a:extLst>
              </p:cNvPr>
              <p:cNvSpPr txBox="1">
                <a:spLocks noRot="1" noChangeAspect="1" noMove="1" noResize="1" noEditPoints="1" noAdjustHandles="1" noChangeArrowheads="1" noChangeShapeType="1" noTextEdit="1"/>
              </p:cNvSpPr>
              <p:nvPr/>
            </p:nvSpPr>
            <p:spPr>
              <a:xfrm>
                <a:off x="7419411" y="3433472"/>
                <a:ext cx="2625206" cy="276999"/>
              </a:xfrm>
              <a:prstGeom prst="rect">
                <a:avLst/>
              </a:prstGeom>
              <a:blipFill>
                <a:blip r:embed="rId10"/>
                <a:stretch>
                  <a:fillRect l="-481" t="-8696" b="-34783"/>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36" name="CasellaDiTesto 13">
                <a:extLst>
                  <a:ext uri="{FF2B5EF4-FFF2-40B4-BE49-F238E27FC236}">
                    <a16:creationId xmlns:a16="http://schemas.microsoft.com/office/drawing/2014/main" id="{94B1DEAE-20DB-D6F9-36C7-5518E3438C46}"/>
                  </a:ext>
                </a:extLst>
              </p:cNvPr>
              <p:cNvSpPr txBox="1"/>
              <p:nvPr/>
            </p:nvSpPr>
            <p:spPr>
              <a:xfrm>
                <a:off x="7419411" y="3004279"/>
                <a:ext cx="1714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𝜇</m:t>
                      </m:r>
                      <m:r>
                        <a:rPr lang="en-GB" i="1" baseline="-25000" noProof="0">
                          <a:latin typeface="Cambria Math" panose="02040503050406030204" pitchFamily="18" charset="0"/>
                        </a:rPr>
                        <m:t>0</m:t>
                      </m:r>
                      <m:r>
                        <a:rPr lang="en-GB" i="1" noProof="0">
                          <a:latin typeface="Cambria Math" panose="02040503050406030204" pitchFamily="18" charset="0"/>
                        </a:rPr>
                        <m:t> ∼ </m:t>
                      </m:r>
                      <m:r>
                        <a:rPr lang="en-GB" i="1" noProof="0" smtClean="0">
                          <a:latin typeface="Cambria Math" panose="02040503050406030204" pitchFamily="18" charset="0"/>
                          <a:ea typeface="Cambria Math" panose="02040503050406030204" pitchFamily="18" charset="0"/>
                        </a:rPr>
                        <m:t>𝒩</m:t>
                      </m:r>
                      <m:r>
                        <a:rPr lang="en-GB" i="1" noProof="0">
                          <a:latin typeface="Cambria Math" panose="02040503050406030204" pitchFamily="18" charset="0"/>
                        </a:rPr>
                        <m:t>(0,</m:t>
                      </m:r>
                      <m:sSup>
                        <m:sSupPr>
                          <m:ctrlPr>
                            <a:rPr lang="en-GB" i="1" noProof="0">
                              <a:latin typeface="Cambria Math" panose="02040503050406030204" pitchFamily="18" charset="0"/>
                            </a:rPr>
                          </m:ctrlPr>
                        </m:sSupPr>
                        <m:e>
                          <m:r>
                            <a:rPr lang="en-GB" i="1" noProof="0" smtClean="0">
                              <a:latin typeface="Cambria Math" panose="02040503050406030204" pitchFamily="18" charset="0"/>
                            </a:rPr>
                            <m:t>10</m:t>
                          </m:r>
                        </m:e>
                        <m:sup>
                          <m:r>
                            <a:rPr lang="en-GB" i="1" noProof="0" smtClean="0">
                              <a:latin typeface="Cambria Math" panose="02040503050406030204" pitchFamily="18" charset="0"/>
                            </a:rPr>
                            <m:t>4</m:t>
                          </m:r>
                        </m:sup>
                      </m:sSup>
                      <m:r>
                        <a:rPr lang="en-GB" i="1" noProof="0">
                          <a:latin typeface="Cambria Math" panose="02040503050406030204" pitchFamily="18" charset="0"/>
                        </a:rPr>
                        <m:t>)</m:t>
                      </m:r>
                    </m:oMath>
                  </m:oMathPara>
                </a14:m>
                <a:endParaRPr lang="en-GB" noProof="0"/>
              </a:p>
            </p:txBody>
          </p:sp>
        </mc:Choice>
        <mc:Fallback>
          <p:sp>
            <p:nvSpPr>
              <p:cNvPr id="36" name="CasellaDiTesto 13">
                <a:extLst>
                  <a:ext uri="{FF2B5EF4-FFF2-40B4-BE49-F238E27FC236}">
                    <a16:creationId xmlns:a16="http://schemas.microsoft.com/office/drawing/2014/main" id="{94B1DEAE-20DB-D6F9-36C7-5518E3438C46}"/>
                  </a:ext>
                </a:extLst>
              </p:cNvPr>
              <p:cNvSpPr txBox="1">
                <a:spLocks noRot="1" noChangeAspect="1" noMove="1" noResize="1" noEditPoints="1" noAdjustHandles="1" noChangeArrowheads="1" noChangeShapeType="1" noTextEdit="1"/>
              </p:cNvSpPr>
              <p:nvPr/>
            </p:nvSpPr>
            <p:spPr>
              <a:xfrm>
                <a:off x="7419411" y="3004279"/>
                <a:ext cx="1714572" cy="276999"/>
              </a:xfrm>
              <a:prstGeom prst="rect">
                <a:avLst/>
              </a:prstGeom>
              <a:blipFill>
                <a:blip r:embed="rId11"/>
                <a:stretch>
                  <a:fillRect l="-1471" t="-8696" r="-2941" b="-34783"/>
                </a:stretch>
              </a:blipFill>
            </p:spPr>
            <p:txBody>
              <a:bodyPr/>
              <a:lstStyle/>
              <a:p>
                <a:r>
                  <a:rPr lang="en-IT">
                    <a:noFill/>
                  </a:rPr>
                  <a:t> </a:t>
                </a:r>
              </a:p>
            </p:txBody>
          </p:sp>
        </mc:Fallback>
      </mc:AlternateContent>
      <p:sp>
        <p:nvSpPr>
          <p:cNvPr id="37" name="CasellaDiTesto 15">
            <a:extLst>
              <a:ext uri="{FF2B5EF4-FFF2-40B4-BE49-F238E27FC236}">
                <a16:creationId xmlns:a16="http://schemas.microsoft.com/office/drawing/2014/main" id="{8FE0E383-2F58-FF7C-F45F-F571970C4C80}"/>
              </a:ext>
            </a:extLst>
          </p:cNvPr>
          <p:cNvSpPr txBox="1"/>
          <p:nvPr/>
        </p:nvSpPr>
        <p:spPr>
          <a:xfrm>
            <a:off x="7077075" y="2593627"/>
            <a:ext cx="4878272" cy="369332"/>
          </a:xfrm>
          <a:prstGeom prst="rect">
            <a:avLst/>
          </a:prstGeom>
          <a:noFill/>
        </p:spPr>
        <p:txBody>
          <a:bodyPr wrap="square" rtlCol="0">
            <a:spAutoFit/>
          </a:bodyPr>
          <a:lstStyle/>
          <a:p>
            <a:pPr marL="285750" indent="-285750">
              <a:buFont typeface="Wingdings" panose="05000000000000000000" pitchFamily="2" charset="2"/>
              <a:buChar char="§"/>
            </a:pPr>
            <a:r>
              <a:rPr lang="en-GB" noProof="0">
                <a:latin typeface="+mj-lt"/>
              </a:rPr>
              <a:t>Process mean &amp; noise variance / precision:</a:t>
            </a:r>
          </a:p>
        </p:txBody>
      </p:sp>
    </p:spTree>
    <p:extLst>
      <p:ext uri="{BB962C8B-B14F-4D97-AF65-F5344CB8AC3E}">
        <p14:creationId xmlns:p14="http://schemas.microsoft.com/office/powerpoint/2010/main" val="2590534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78B4C-EB40-B791-6636-1BD12A42009A}"/>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AutoShape 12">
                <a:extLst>
                  <a:ext uri="{FF2B5EF4-FFF2-40B4-BE49-F238E27FC236}">
                    <a16:creationId xmlns:a16="http://schemas.microsoft.com/office/drawing/2014/main" id="{399BEC79-36A1-7F2B-010E-7858610710C7}"/>
                  </a:ext>
                </a:extLst>
              </p:cNvPr>
              <p:cNvSpPr txBox="1">
                <a:spLocks noGrp="1" noChangeAspect="1" noChangeArrowheads="1"/>
              </p:cNvSpPr>
              <p:nvPr>
                <p:ph type="title"/>
              </p:nvPr>
            </p:nvSpPr>
            <p:spPr bwMode="auto">
              <a:xfrm>
                <a:off x="104775" y="90488"/>
                <a:ext cx="6972300" cy="544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sz="2800" b="1" i="1" kern="1200" baseline="0">
                    <a:solidFill>
                      <a:schemeClr val="bg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b="0" i="0" noProof="0"/>
                  <a:t>Priors &amp; Likelihood – </a:t>
                </a:r>
                <a14:m>
                  <m:oMath xmlns:m="http://schemas.openxmlformats.org/officeDocument/2006/math">
                    <m:r>
                      <a:rPr lang="en-GB" b="0" i="1" noProof="0" smtClean="0">
                        <a:latin typeface="Cambria Math" panose="02040503050406030204" pitchFamily="18" charset="0"/>
                      </a:rPr>
                      <m:t>𝐴𝑅𝑀𝐴</m:t>
                    </m:r>
                    <m:r>
                      <a:rPr lang="en-GB" b="0" i="1" noProof="0" smtClean="0">
                        <a:latin typeface="Cambria Math" panose="02040503050406030204" pitchFamily="18" charset="0"/>
                      </a:rPr>
                      <m:t>(</m:t>
                    </m:r>
                    <m:r>
                      <a:rPr lang="en-GB" b="0" i="1" noProof="0" smtClean="0">
                        <a:latin typeface="Cambria Math" panose="02040503050406030204" pitchFamily="18" charset="0"/>
                      </a:rPr>
                      <m:t>𝑝</m:t>
                    </m:r>
                    <m:r>
                      <a:rPr lang="en-GB" b="0" i="1" noProof="0" smtClean="0">
                        <a:latin typeface="Cambria Math" panose="02040503050406030204" pitchFamily="18" charset="0"/>
                      </a:rPr>
                      <m:t>, </m:t>
                    </m:r>
                    <m:r>
                      <a:rPr lang="en-GB" b="0" i="1" noProof="0" smtClean="0">
                        <a:latin typeface="Cambria Math" panose="02040503050406030204" pitchFamily="18" charset="0"/>
                      </a:rPr>
                      <m:t>𝑞</m:t>
                    </m:r>
                    <m:r>
                      <a:rPr lang="en-GB" b="0" i="1" noProof="0" smtClean="0">
                        <a:latin typeface="Cambria Math" panose="02040503050406030204" pitchFamily="18" charset="0"/>
                      </a:rPr>
                      <m:t>)</m:t>
                    </m:r>
                  </m:oMath>
                </a14:m>
                <a:endParaRPr lang="en-GB" b="0" i="0" noProof="0"/>
              </a:p>
            </p:txBody>
          </p:sp>
        </mc:Choice>
        <mc:Fallback>
          <p:sp>
            <p:nvSpPr>
              <p:cNvPr id="3" name="AutoShape 12">
                <a:extLst>
                  <a:ext uri="{FF2B5EF4-FFF2-40B4-BE49-F238E27FC236}">
                    <a16:creationId xmlns:a16="http://schemas.microsoft.com/office/drawing/2014/main" id="{399BEC79-36A1-7F2B-010E-7858610710C7}"/>
                  </a:ext>
                </a:extLst>
              </p:cNvPr>
              <p:cNvSpPr txBox="1">
                <a:spLocks noGrp="1" noRot="1" noChangeAspect="1" noMove="1" noResize="1" noEditPoints="1" noAdjustHandles="1" noChangeArrowheads="1" noChangeShapeType="1" noTextEdit="1"/>
              </p:cNvSpPr>
              <p:nvPr>
                <p:ph type="title"/>
              </p:nvPr>
            </p:nvSpPr>
            <p:spPr bwMode="auto">
              <a:xfrm>
                <a:off x="104775" y="90488"/>
                <a:ext cx="6972300" cy="544512"/>
              </a:xfrm>
              <a:prstGeom prst="rect">
                <a:avLst/>
              </a:prstGeom>
              <a:blipFill>
                <a:blip r:embed="rId3"/>
                <a:stretch>
                  <a:fillRect l="-1818" t="-13953" b="-25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T">
                    <a:noFill/>
                  </a:rPr>
                  <a:t> </a:t>
                </a:r>
              </a:p>
            </p:txBody>
          </p:sp>
        </mc:Fallback>
      </mc:AlternateContent>
      <p:sp>
        <p:nvSpPr>
          <p:cNvPr id="4" name="CasellaDiTesto 3">
            <a:extLst>
              <a:ext uri="{FF2B5EF4-FFF2-40B4-BE49-F238E27FC236}">
                <a16:creationId xmlns:a16="http://schemas.microsoft.com/office/drawing/2014/main" id="{63475628-1E28-1181-AD6C-281D7D4EB338}"/>
              </a:ext>
            </a:extLst>
          </p:cNvPr>
          <p:cNvSpPr txBox="1"/>
          <p:nvPr/>
        </p:nvSpPr>
        <p:spPr>
          <a:xfrm>
            <a:off x="9433933" y="3970284"/>
            <a:ext cx="184731" cy="369332"/>
          </a:xfrm>
          <a:prstGeom prst="rect">
            <a:avLst/>
          </a:prstGeom>
          <a:noFill/>
        </p:spPr>
        <p:txBody>
          <a:bodyPr wrap="none" rtlCol="0">
            <a:spAutoFit/>
          </a:bodyPr>
          <a:lstStyle/>
          <a:p>
            <a:endParaRPr lang="en-GB" noProof="0"/>
          </a:p>
        </p:txBody>
      </p:sp>
      <p:sp>
        <p:nvSpPr>
          <p:cNvPr id="5" name="CasellaDiTesto 1">
            <a:extLst>
              <a:ext uri="{FF2B5EF4-FFF2-40B4-BE49-F238E27FC236}">
                <a16:creationId xmlns:a16="http://schemas.microsoft.com/office/drawing/2014/main" id="{75267174-FD08-8DA8-D7EA-03A400285C5D}"/>
              </a:ext>
            </a:extLst>
          </p:cNvPr>
          <p:cNvSpPr txBox="1"/>
          <p:nvPr/>
        </p:nvSpPr>
        <p:spPr>
          <a:xfrm>
            <a:off x="649017" y="1247098"/>
            <a:ext cx="3507828" cy="461665"/>
          </a:xfrm>
          <a:prstGeom prst="rect">
            <a:avLst/>
          </a:prstGeom>
          <a:noFill/>
        </p:spPr>
        <p:txBody>
          <a:bodyPr wrap="square" rtlCol="0">
            <a:spAutoFit/>
          </a:bodyPr>
          <a:lstStyle/>
          <a:p>
            <a:r>
              <a:rPr lang="en-GB" sz="2400" b="1" noProof="0">
                <a:solidFill>
                  <a:srgbClr val="C00000"/>
                </a:solidFill>
                <a:latin typeface="+mj-lt"/>
              </a:rPr>
              <a:t>Likelihood:</a:t>
            </a:r>
          </a:p>
        </p:txBody>
      </p:sp>
      <p:sp>
        <p:nvSpPr>
          <p:cNvPr id="7" name="CasellaDiTesto 5">
            <a:extLst>
              <a:ext uri="{FF2B5EF4-FFF2-40B4-BE49-F238E27FC236}">
                <a16:creationId xmlns:a16="http://schemas.microsoft.com/office/drawing/2014/main" id="{0FC014A2-DF22-EA9F-4D3B-FADBDB79BBA2}"/>
              </a:ext>
            </a:extLst>
          </p:cNvPr>
          <p:cNvSpPr txBox="1"/>
          <p:nvPr/>
        </p:nvSpPr>
        <p:spPr>
          <a:xfrm>
            <a:off x="649017" y="3577630"/>
            <a:ext cx="1458156" cy="461665"/>
          </a:xfrm>
          <a:prstGeom prst="rect">
            <a:avLst/>
          </a:prstGeom>
          <a:noFill/>
        </p:spPr>
        <p:txBody>
          <a:bodyPr wrap="none" rtlCol="0">
            <a:spAutoFit/>
          </a:bodyPr>
          <a:lstStyle/>
          <a:p>
            <a:r>
              <a:rPr lang="en-GB" sz="2400" b="1" noProof="0">
                <a:solidFill>
                  <a:srgbClr val="C00000"/>
                </a:solidFill>
                <a:latin typeface="+mj-lt"/>
              </a:rPr>
              <a:t>Predictor:</a:t>
            </a:r>
          </a:p>
        </p:txBody>
      </p:sp>
      <p:sp>
        <p:nvSpPr>
          <p:cNvPr id="10" name="CasellaDiTesto 4">
            <a:extLst>
              <a:ext uri="{FF2B5EF4-FFF2-40B4-BE49-F238E27FC236}">
                <a16:creationId xmlns:a16="http://schemas.microsoft.com/office/drawing/2014/main" id="{B613F92D-71D9-0BBC-CCD5-8EEFCE3FCC25}"/>
              </a:ext>
            </a:extLst>
          </p:cNvPr>
          <p:cNvSpPr txBox="1"/>
          <p:nvPr/>
        </p:nvSpPr>
        <p:spPr>
          <a:xfrm>
            <a:off x="7077075" y="1247098"/>
            <a:ext cx="3507828" cy="461665"/>
          </a:xfrm>
          <a:prstGeom prst="rect">
            <a:avLst/>
          </a:prstGeom>
          <a:noFill/>
        </p:spPr>
        <p:txBody>
          <a:bodyPr wrap="square" rtlCol="0">
            <a:spAutoFit/>
          </a:bodyPr>
          <a:lstStyle/>
          <a:p>
            <a:r>
              <a:rPr lang="en-GB" sz="2400" b="1" noProof="0">
                <a:solidFill>
                  <a:srgbClr val="C00000"/>
                </a:solidFill>
                <a:latin typeface="+mj-lt"/>
              </a:rPr>
              <a:t>Priors:</a:t>
            </a:r>
          </a:p>
        </p:txBody>
      </p:sp>
      <p:cxnSp>
        <p:nvCxnSpPr>
          <p:cNvPr id="12" name="Connettore diritto 6">
            <a:extLst>
              <a:ext uri="{FF2B5EF4-FFF2-40B4-BE49-F238E27FC236}">
                <a16:creationId xmlns:a16="http://schemas.microsoft.com/office/drawing/2014/main" id="{8F3B4CD9-B9DB-7D45-3323-AE0FF06413D1}"/>
              </a:ext>
            </a:extLst>
          </p:cNvPr>
          <p:cNvCxnSpPr>
            <a:cxnSpLocks/>
          </p:cNvCxnSpPr>
          <p:nvPr/>
        </p:nvCxnSpPr>
        <p:spPr>
          <a:xfrm>
            <a:off x="6604000" y="1557867"/>
            <a:ext cx="0" cy="188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ttore diritto 6">
            <a:extLst>
              <a:ext uri="{FF2B5EF4-FFF2-40B4-BE49-F238E27FC236}">
                <a16:creationId xmlns:a16="http://schemas.microsoft.com/office/drawing/2014/main" id="{626027B3-F70A-36C0-B8FB-4700956E9D5F}"/>
              </a:ext>
            </a:extLst>
          </p:cNvPr>
          <p:cNvCxnSpPr>
            <a:cxnSpLocks/>
          </p:cNvCxnSpPr>
          <p:nvPr/>
        </p:nvCxnSpPr>
        <p:spPr>
          <a:xfrm>
            <a:off x="649017" y="3444822"/>
            <a:ext cx="595498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93121E7-990A-D33A-D371-69FFEB346412}"/>
              </a:ext>
            </a:extLst>
          </p:cNvPr>
          <p:cNvGrpSpPr/>
          <p:nvPr/>
        </p:nvGrpSpPr>
        <p:grpSpPr>
          <a:xfrm>
            <a:off x="1123151" y="1885450"/>
            <a:ext cx="5480848" cy="1314622"/>
            <a:chOff x="1123151" y="1885450"/>
            <a:chExt cx="5480848" cy="1314622"/>
          </a:xfrm>
        </p:grpSpPr>
        <mc:AlternateContent xmlns:mc="http://schemas.openxmlformats.org/markup-compatibility/2006">
          <mc:Choice xmlns:a14="http://schemas.microsoft.com/office/drawing/2010/main" Requires="a14">
            <p:sp>
              <p:nvSpPr>
                <p:cNvPr id="20" name="CasellaDiTesto 24">
                  <a:extLst>
                    <a:ext uri="{FF2B5EF4-FFF2-40B4-BE49-F238E27FC236}">
                      <a16:creationId xmlns:a16="http://schemas.microsoft.com/office/drawing/2014/main" id="{AB0408E9-E635-3B7B-F6E4-B56AE1230005}"/>
                    </a:ext>
                  </a:extLst>
                </p:cNvPr>
                <p:cNvSpPr txBox="1"/>
                <p:nvPr/>
              </p:nvSpPr>
              <p:spPr>
                <a:xfrm>
                  <a:off x="1123151" y="2830740"/>
                  <a:ext cx="2793115" cy="369332"/>
                </a:xfrm>
                <a:prstGeom prst="rect">
                  <a:avLst/>
                </a:prstGeom>
                <a:noFill/>
              </p:spPr>
              <p:txBody>
                <a:bodyPr wrap="square">
                  <a:spAutoFit/>
                </a:bodyPr>
                <a:lstStyle/>
                <a:p>
                  <a:r>
                    <a:rPr lang="en-GB" noProof="0">
                      <a:latin typeface="+mj-lt"/>
                      <a:ea typeface="Cambria Math" panose="02040503050406030204" pitchFamily="18" charset="0"/>
                    </a:rPr>
                    <a:t>Where:</a:t>
                  </a:r>
                  <a:r>
                    <a:rPr lang="en-GB" noProof="0">
                      <a:ea typeface="Cambria Math" panose="02040503050406030204" pitchFamily="18" charset="0"/>
                    </a:rPr>
                    <a:t>	</a:t>
                  </a:r>
                  <a14:m>
                    <m:oMath xmlns:m="http://schemas.openxmlformats.org/officeDocument/2006/math">
                      <m:r>
                        <a:rPr lang="it-IT" b="0" i="1" noProof="0" smtClean="0">
                          <a:latin typeface="Cambria Math" panose="02040503050406030204" pitchFamily="18" charset="0"/>
                          <a:ea typeface="Cambria Math" panose="02040503050406030204" pitchFamily="18" charset="0"/>
                        </a:rPr>
                        <m:t> </m:t>
                      </m:r>
                      <m:r>
                        <a:rPr lang="en-GB" i="1" noProof="0" smtClean="0">
                          <a:latin typeface="Cambria Math" panose="02040503050406030204" pitchFamily="18" charset="0"/>
                          <a:ea typeface="Cambria Math" panose="02040503050406030204" pitchFamily="18" charset="0"/>
                        </a:rPr>
                        <m:t>𝜂</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𝑡</m:t>
                      </m:r>
                      <m:r>
                        <a:rPr lang="en-GB" b="0" i="1" noProof="0" smtClean="0">
                          <a:latin typeface="Cambria Math" panose="02040503050406030204" pitchFamily="18" charset="0"/>
                          <a:ea typeface="Cambria Math" panose="02040503050406030204" pitchFamily="18" charset="0"/>
                        </a:rPr>
                        <m:t>)∼</m:t>
                      </m:r>
                      <m:r>
                        <a:rPr lang="en-GB" i="1" noProof="0">
                          <a:latin typeface="Cambria Math" panose="02040503050406030204" pitchFamily="18" charset="0"/>
                        </a:rPr>
                        <m:t>𝑁</m:t>
                      </m:r>
                      <m:r>
                        <a:rPr lang="en-GB" i="1" noProof="0">
                          <a:latin typeface="Cambria Math" panose="02040503050406030204" pitchFamily="18" charset="0"/>
                        </a:rPr>
                        <m:t>(0,</m:t>
                      </m:r>
                      <m:sSup>
                        <m:sSupPr>
                          <m:ctrlPr>
                            <a:rPr lang="en-GB" i="1" noProof="0">
                              <a:latin typeface="Cambria Math" panose="02040503050406030204" pitchFamily="18" charset="0"/>
                            </a:rPr>
                          </m:ctrlPr>
                        </m:sSupPr>
                        <m:e>
                          <m:r>
                            <a:rPr lang="en-GB" i="1" noProof="0" smtClean="0">
                              <a:latin typeface="Cambria Math" panose="02040503050406030204" pitchFamily="18" charset="0"/>
                            </a:rPr>
                            <m:t>𝜎</m:t>
                          </m:r>
                        </m:e>
                        <m:sup>
                          <m:r>
                            <a:rPr lang="en-GB" i="1" noProof="0">
                              <a:latin typeface="Cambria Math" panose="02040503050406030204" pitchFamily="18" charset="0"/>
                            </a:rPr>
                            <m:t>2</m:t>
                          </m:r>
                        </m:sup>
                      </m:sSup>
                      <m:r>
                        <a:rPr lang="en-GB" i="1" noProof="0">
                          <a:latin typeface="Cambria Math" panose="02040503050406030204" pitchFamily="18" charset="0"/>
                        </a:rPr>
                        <m:t>)</m:t>
                      </m:r>
                    </m:oMath>
                  </a14:m>
                  <a:endParaRPr lang="en-GB" noProof="0"/>
                </a:p>
              </p:txBody>
            </p:sp>
          </mc:Choice>
          <mc:Fallback>
            <p:sp>
              <p:nvSpPr>
                <p:cNvPr id="20" name="CasellaDiTesto 24">
                  <a:extLst>
                    <a:ext uri="{FF2B5EF4-FFF2-40B4-BE49-F238E27FC236}">
                      <a16:creationId xmlns:a16="http://schemas.microsoft.com/office/drawing/2014/main" id="{AB0408E9-E635-3B7B-F6E4-B56AE1230005}"/>
                    </a:ext>
                  </a:extLst>
                </p:cNvPr>
                <p:cNvSpPr txBox="1">
                  <a:spLocks noRot="1" noChangeAspect="1" noMove="1" noResize="1" noEditPoints="1" noAdjustHandles="1" noChangeArrowheads="1" noChangeShapeType="1" noTextEdit="1"/>
                </p:cNvSpPr>
                <p:nvPr/>
              </p:nvSpPr>
              <p:spPr>
                <a:xfrm>
                  <a:off x="1123151" y="2830740"/>
                  <a:ext cx="2793115" cy="369332"/>
                </a:xfrm>
                <a:prstGeom prst="rect">
                  <a:avLst/>
                </a:prstGeom>
                <a:blipFill>
                  <a:blip r:embed="rId4"/>
                  <a:stretch>
                    <a:fillRect l="-1810" t="-6452" b="-22581"/>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23" name="CasellaDiTesto 20">
                  <a:extLst>
                    <a:ext uri="{FF2B5EF4-FFF2-40B4-BE49-F238E27FC236}">
                      <a16:creationId xmlns:a16="http://schemas.microsoft.com/office/drawing/2014/main" id="{9A6E9BCA-686C-7A9E-1ACD-85A17F4F6C0F}"/>
                    </a:ext>
                  </a:extLst>
                </p:cNvPr>
                <p:cNvSpPr txBox="1"/>
                <p:nvPr/>
              </p:nvSpPr>
              <p:spPr>
                <a:xfrm>
                  <a:off x="1202174" y="1885450"/>
                  <a:ext cx="5401825" cy="75623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𝑦</m:t>
                        </m:r>
                        <m:d>
                          <m:dPr>
                            <m:ctrlPr>
                              <a:rPr lang="en-GB" i="1">
                                <a:latin typeface="Cambria Math" panose="02040503050406030204" pitchFamily="18" charset="0"/>
                              </a:rPr>
                            </m:ctrlPr>
                          </m:dPr>
                          <m:e>
                            <m:r>
                              <a:rPr lang="en-GB" i="1">
                                <a:latin typeface="Cambria Math" panose="02040503050406030204" pitchFamily="18" charset="0"/>
                              </a:rPr>
                              <m:t>𝑡</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𝜇</m:t>
                            </m:r>
                          </m:e>
                          <m:sub>
                            <m:r>
                              <a:rPr lang="en-GB" i="1">
                                <a:latin typeface="Cambria Math" panose="02040503050406030204" pitchFamily="18" charset="0"/>
                              </a:rPr>
                              <m:t>0</m:t>
                            </m:r>
                          </m:sub>
                        </m:sSub>
                        <m:r>
                          <a:rPr lang="en-GB" i="1">
                            <a:latin typeface="Cambria Math" panose="02040503050406030204" pitchFamily="18" charset="0"/>
                          </a:rPr>
                          <m:t>+</m:t>
                        </m:r>
                        <m:d>
                          <m:dPr>
                            <m:begChr m:val="["/>
                            <m:endChr m:val="]"/>
                            <m:ctrlPr>
                              <a:rPr lang="en-GB" i="1">
                                <a:latin typeface="Cambria Math" panose="02040503050406030204" pitchFamily="18" charset="0"/>
                              </a:rPr>
                            </m:ctrlPr>
                          </m:dPr>
                          <m:e>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𝑝</m:t>
                                </m:r>
                              </m:sup>
                              <m:e>
                                <m:sSub>
                                  <m:sSubPr>
                                    <m:ctrlPr>
                                      <a:rPr lang="en-GB" i="1">
                                        <a:latin typeface="Cambria Math" panose="02040503050406030204" pitchFamily="18" charset="0"/>
                                      </a:rPr>
                                    </m:ctrlPr>
                                  </m:sSubPr>
                                  <m:e>
                                    <m:r>
                                      <a:rPr lang="en-GB" i="1">
                                        <a:latin typeface="Cambria Math" panose="02040503050406030204" pitchFamily="18" charset="0"/>
                                      </a:rPr>
                                      <m:t>𝛼</m:t>
                                    </m:r>
                                  </m:e>
                                  <m:sub>
                                    <m:r>
                                      <a:rPr lang="en-GB" i="1">
                                        <a:latin typeface="Cambria Math" panose="02040503050406030204" pitchFamily="18" charset="0"/>
                                      </a:rPr>
                                      <m:t>𝑖</m:t>
                                    </m:r>
                                  </m:sub>
                                </m:sSub>
                                <m:r>
                                  <a:rPr lang="en-GB" i="1">
                                    <a:latin typeface="Cambria Math" panose="02040503050406030204" pitchFamily="18" charset="0"/>
                                  </a:rPr>
                                  <m:t>𝑦</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e>
                            </m:nary>
                          </m:e>
                        </m:d>
                        <m:r>
                          <a:rPr lang="en-GB" i="1">
                            <a:latin typeface="Cambria Math" panose="02040503050406030204" pitchFamily="18" charset="0"/>
                          </a:rPr>
                          <m:t>+</m:t>
                        </m:r>
                        <m:d>
                          <m:dPr>
                            <m:begChr m:val="["/>
                            <m:endChr m:val="]"/>
                            <m:ctrlPr>
                              <a:rPr lang="en-GB" i="1">
                                <a:latin typeface="Cambria Math" panose="02040503050406030204" pitchFamily="18" charset="0"/>
                              </a:rPr>
                            </m:ctrlPr>
                          </m:dPr>
                          <m:e>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𝑞</m:t>
                                </m:r>
                              </m:sup>
                              <m:e>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𝑖</m:t>
                                    </m:r>
                                  </m:sub>
                                </m:sSub>
                                <m:r>
                                  <a:rPr lang="en-GB" i="1">
                                    <a:latin typeface="Cambria Math" panose="02040503050406030204" pitchFamily="18" charset="0"/>
                                  </a:rPr>
                                  <m:t>𝜂</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e>
                            </m:nary>
                          </m:e>
                        </m:d>
                        <m:r>
                          <a:rPr lang="en-GB" i="1">
                            <a:latin typeface="Cambria Math" panose="02040503050406030204" pitchFamily="18" charset="0"/>
                          </a:rPr>
                          <m:t>+</m:t>
                        </m:r>
                        <m:r>
                          <a:rPr lang="en-GB" i="1">
                            <a:latin typeface="Cambria Math" panose="02040503050406030204" pitchFamily="18" charset="0"/>
                          </a:rPr>
                          <m:t>𝜂</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oMath>
                    </m:oMathPara>
                  </a14:m>
                  <a:endParaRPr lang="en-GB" noProof="0"/>
                </a:p>
              </p:txBody>
            </p:sp>
          </mc:Choice>
          <mc:Fallback>
            <p:sp>
              <p:nvSpPr>
                <p:cNvPr id="23" name="CasellaDiTesto 20">
                  <a:extLst>
                    <a:ext uri="{FF2B5EF4-FFF2-40B4-BE49-F238E27FC236}">
                      <a16:creationId xmlns:a16="http://schemas.microsoft.com/office/drawing/2014/main" id="{9A6E9BCA-686C-7A9E-1ACD-85A17F4F6C0F}"/>
                    </a:ext>
                  </a:extLst>
                </p:cNvPr>
                <p:cNvSpPr txBox="1">
                  <a:spLocks noRot="1" noChangeAspect="1" noMove="1" noResize="1" noEditPoints="1" noAdjustHandles="1" noChangeArrowheads="1" noChangeShapeType="1" noTextEdit="1"/>
                </p:cNvSpPr>
                <p:nvPr/>
              </p:nvSpPr>
              <p:spPr>
                <a:xfrm>
                  <a:off x="1202174" y="1885450"/>
                  <a:ext cx="5401825" cy="756233"/>
                </a:xfrm>
                <a:prstGeom prst="rect">
                  <a:avLst/>
                </a:prstGeom>
                <a:blipFill>
                  <a:blip r:embed="rId5"/>
                  <a:stretch>
                    <a:fillRect l="-1643" t="-118333" b="-180000"/>
                  </a:stretch>
                </a:blipFill>
              </p:spPr>
              <p:txBody>
                <a:bodyPr/>
                <a:lstStyle/>
                <a:p>
                  <a:r>
                    <a:rPr lang="en-IT">
                      <a:noFill/>
                    </a:rPr>
                    <a:t> </a:t>
                  </a:r>
                </a:p>
              </p:txBody>
            </p:sp>
          </mc:Fallback>
        </mc:AlternateContent>
      </p:grpSp>
      <mc:AlternateContent xmlns:mc="http://schemas.openxmlformats.org/markup-compatibility/2006">
        <mc:Choice xmlns:a14="http://schemas.microsoft.com/office/drawing/2010/main" Requires="a14">
          <p:sp>
            <p:nvSpPr>
              <p:cNvPr id="30" name="CasellaDiTesto 16">
                <a:extLst>
                  <a:ext uri="{FF2B5EF4-FFF2-40B4-BE49-F238E27FC236}">
                    <a16:creationId xmlns:a16="http://schemas.microsoft.com/office/drawing/2014/main" id="{17622D33-6662-EEFF-A612-123154F4D599}"/>
                  </a:ext>
                </a:extLst>
              </p:cNvPr>
              <p:cNvSpPr txBox="1"/>
              <p:nvPr/>
            </p:nvSpPr>
            <p:spPr>
              <a:xfrm>
                <a:off x="7419411" y="2150033"/>
                <a:ext cx="18921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rPr>
                        <m:t>𝛼</m:t>
                      </m:r>
                      <m:r>
                        <a:rPr lang="en-GB" b="0" i="1" baseline="-25000" noProof="0" smtClean="0">
                          <a:latin typeface="Cambria Math" panose="02040503050406030204" pitchFamily="18" charset="0"/>
                        </a:rPr>
                        <m:t>𝑖</m:t>
                      </m:r>
                      <m:r>
                        <a:rPr lang="en-GB" i="1" noProof="0">
                          <a:latin typeface="Cambria Math" panose="02040503050406030204" pitchFamily="18" charset="0"/>
                        </a:rPr>
                        <m:t> ∼ </m:t>
                      </m:r>
                      <m:r>
                        <a:rPr lang="en-GB" i="1" noProof="0" smtClean="0">
                          <a:latin typeface="Cambria Math" panose="02040503050406030204" pitchFamily="18" charset="0"/>
                          <a:ea typeface="Cambria Math" panose="02040503050406030204" pitchFamily="18" charset="0"/>
                        </a:rPr>
                        <m:t>𝒰</m:t>
                      </m:r>
                      <m:r>
                        <a:rPr lang="en-GB" i="1" noProof="0">
                          <a:latin typeface="Cambria Math" panose="02040503050406030204" pitchFamily="18" charset="0"/>
                        </a:rPr>
                        <m:t>(−1.5, 1.5)</m:t>
                      </m:r>
                    </m:oMath>
                  </m:oMathPara>
                </a14:m>
                <a:endParaRPr lang="en-GB" noProof="0"/>
              </a:p>
            </p:txBody>
          </p:sp>
        </mc:Choice>
        <mc:Fallback>
          <p:sp>
            <p:nvSpPr>
              <p:cNvPr id="30" name="CasellaDiTesto 16">
                <a:extLst>
                  <a:ext uri="{FF2B5EF4-FFF2-40B4-BE49-F238E27FC236}">
                    <a16:creationId xmlns:a16="http://schemas.microsoft.com/office/drawing/2014/main" id="{17622D33-6662-EEFF-A612-123154F4D599}"/>
                  </a:ext>
                </a:extLst>
              </p:cNvPr>
              <p:cNvSpPr txBox="1">
                <a:spLocks noRot="1" noChangeAspect="1" noMove="1" noResize="1" noEditPoints="1" noAdjustHandles="1" noChangeArrowheads="1" noChangeShapeType="1" noTextEdit="1"/>
              </p:cNvSpPr>
              <p:nvPr/>
            </p:nvSpPr>
            <p:spPr>
              <a:xfrm>
                <a:off x="7419411" y="2150033"/>
                <a:ext cx="1892121" cy="276999"/>
              </a:xfrm>
              <a:prstGeom prst="rect">
                <a:avLst/>
              </a:prstGeom>
              <a:blipFill>
                <a:blip r:embed="rId6"/>
                <a:stretch>
                  <a:fillRect l="-1342" t="-8696" r="-4027" b="-34783"/>
                </a:stretch>
              </a:blipFill>
            </p:spPr>
            <p:txBody>
              <a:bodyPr/>
              <a:lstStyle/>
              <a:p>
                <a:r>
                  <a:rPr lang="en-IT">
                    <a:noFill/>
                  </a:rPr>
                  <a:t> </a:t>
                </a:r>
              </a:p>
            </p:txBody>
          </p:sp>
        </mc:Fallback>
      </mc:AlternateContent>
      <p:sp>
        <p:nvSpPr>
          <p:cNvPr id="31" name="CasellaDiTesto 17">
            <a:extLst>
              <a:ext uri="{FF2B5EF4-FFF2-40B4-BE49-F238E27FC236}">
                <a16:creationId xmlns:a16="http://schemas.microsoft.com/office/drawing/2014/main" id="{008D934B-6242-1DD2-2A1E-7F8708642434}"/>
              </a:ext>
            </a:extLst>
          </p:cNvPr>
          <p:cNvSpPr txBox="1"/>
          <p:nvPr/>
        </p:nvSpPr>
        <p:spPr>
          <a:xfrm>
            <a:off x="7077075" y="1737090"/>
            <a:ext cx="3507828" cy="369332"/>
          </a:xfrm>
          <a:prstGeom prst="rect">
            <a:avLst/>
          </a:prstGeom>
          <a:noFill/>
        </p:spPr>
        <p:txBody>
          <a:bodyPr wrap="square" rtlCol="0">
            <a:spAutoFit/>
          </a:bodyPr>
          <a:lstStyle/>
          <a:p>
            <a:pPr marL="285750" indent="-285750">
              <a:buFont typeface="Wingdings" panose="05000000000000000000" pitchFamily="2" charset="2"/>
              <a:buChar char="§"/>
            </a:pPr>
            <a:r>
              <a:rPr lang="en-GB">
                <a:latin typeface="+mj-lt"/>
              </a:rPr>
              <a:t>AR and MA coefficients:</a:t>
            </a:r>
          </a:p>
        </p:txBody>
      </p:sp>
      <mc:AlternateContent xmlns:mc="http://schemas.openxmlformats.org/markup-compatibility/2006">
        <mc:Choice xmlns:a14="http://schemas.microsoft.com/office/drawing/2010/main" Requires="a14">
          <p:sp>
            <p:nvSpPr>
              <p:cNvPr id="32" name="CasellaDiTesto 11">
                <a:extLst>
                  <a:ext uri="{FF2B5EF4-FFF2-40B4-BE49-F238E27FC236}">
                    <a16:creationId xmlns:a16="http://schemas.microsoft.com/office/drawing/2014/main" id="{B731B0F6-01AE-33D1-D68E-693A063DCFEE}"/>
                  </a:ext>
                </a:extLst>
              </p:cNvPr>
              <p:cNvSpPr txBox="1"/>
              <p:nvPr/>
            </p:nvSpPr>
            <p:spPr>
              <a:xfrm>
                <a:off x="7419411" y="3433472"/>
                <a:ext cx="26252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i="1" noProof="0" smtClean="0">
                              <a:latin typeface="Cambria Math" panose="02040503050406030204" pitchFamily="18" charset="0"/>
                            </a:rPr>
                          </m:ctrlPr>
                        </m:sSupPr>
                        <m:e>
                          <m:r>
                            <a:rPr lang="en-GB" i="1" noProof="0" smtClean="0">
                              <a:latin typeface="Cambria Math" panose="02040503050406030204" pitchFamily="18" charset="0"/>
                            </a:rPr>
                            <m:t>𝜎</m:t>
                          </m:r>
                        </m:e>
                        <m:sup>
                          <m:r>
                            <a:rPr lang="en-GB" b="0" i="1" noProof="0" smtClean="0">
                              <a:latin typeface="Cambria Math" panose="02040503050406030204" pitchFamily="18" charset="0"/>
                            </a:rPr>
                            <m:t>−</m:t>
                          </m:r>
                          <m:r>
                            <a:rPr lang="en-GB" i="1" noProof="0" smtClean="0">
                              <a:latin typeface="Cambria Math" panose="02040503050406030204" pitchFamily="18" charset="0"/>
                            </a:rPr>
                            <m:t>2</m:t>
                          </m:r>
                        </m:sup>
                      </m:sSup>
                      <m:r>
                        <a:rPr lang="en-GB" i="1" noProof="0" smtClean="0">
                          <a:latin typeface="Cambria Math" panose="02040503050406030204" pitchFamily="18" charset="0"/>
                        </a:rPr>
                        <m:t> = </m:t>
                      </m:r>
                      <m:r>
                        <a:rPr lang="en-GB" i="1" noProof="0" smtClean="0">
                          <a:latin typeface="Cambria Math" panose="02040503050406030204" pitchFamily="18" charset="0"/>
                        </a:rPr>
                        <m:t>𝜏</m:t>
                      </m:r>
                      <m:r>
                        <a:rPr lang="en-GB" i="1" noProof="0" smtClean="0">
                          <a:latin typeface="Cambria Math" panose="02040503050406030204" pitchFamily="18" charset="0"/>
                        </a:rPr>
                        <m:t> ∼ </m:t>
                      </m:r>
                      <m:r>
                        <a:rPr lang="en-GB" i="1" noProof="0" smtClean="0">
                          <a:latin typeface="Cambria Math" panose="02040503050406030204" pitchFamily="18" charset="0"/>
                          <a:ea typeface="Cambria Math" panose="02040503050406030204" pitchFamily="18" charset="0"/>
                        </a:rPr>
                        <m:t>𝒢</m:t>
                      </m:r>
                      <m:d>
                        <m:dPr>
                          <m:ctrlPr>
                            <a:rPr lang="en-GB" i="1" noProof="0" smtClean="0">
                              <a:latin typeface="Cambria Math" panose="02040503050406030204" pitchFamily="18" charset="0"/>
                              <a:ea typeface="Cambria Math" panose="02040503050406030204" pitchFamily="18" charset="0"/>
                            </a:rPr>
                          </m:ctrlPr>
                        </m:dPr>
                        <m:e>
                          <m:r>
                            <a:rPr lang="en-GB" i="1" noProof="0" smtClean="0">
                              <a:latin typeface="Cambria Math" panose="02040503050406030204" pitchFamily="18" charset="0"/>
                              <a:ea typeface="Cambria Math" panose="02040503050406030204" pitchFamily="18" charset="0"/>
                            </a:rPr>
                            <m:t>0.01, 0.01</m:t>
                          </m:r>
                        </m:e>
                      </m:d>
                    </m:oMath>
                  </m:oMathPara>
                </a14:m>
                <a:endParaRPr lang="en-GB" noProof="0"/>
              </a:p>
            </p:txBody>
          </p:sp>
        </mc:Choice>
        <mc:Fallback>
          <p:sp>
            <p:nvSpPr>
              <p:cNvPr id="32" name="CasellaDiTesto 11">
                <a:extLst>
                  <a:ext uri="{FF2B5EF4-FFF2-40B4-BE49-F238E27FC236}">
                    <a16:creationId xmlns:a16="http://schemas.microsoft.com/office/drawing/2014/main" id="{B731B0F6-01AE-33D1-D68E-693A063DCFEE}"/>
                  </a:ext>
                </a:extLst>
              </p:cNvPr>
              <p:cNvSpPr txBox="1">
                <a:spLocks noRot="1" noChangeAspect="1" noMove="1" noResize="1" noEditPoints="1" noAdjustHandles="1" noChangeArrowheads="1" noChangeShapeType="1" noTextEdit="1"/>
              </p:cNvSpPr>
              <p:nvPr/>
            </p:nvSpPr>
            <p:spPr>
              <a:xfrm>
                <a:off x="7419411" y="3433472"/>
                <a:ext cx="2625206" cy="276999"/>
              </a:xfrm>
              <a:prstGeom prst="rect">
                <a:avLst/>
              </a:prstGeom>
              <a:blipFill>
                <a:blip r:embed="rId7"/>
                <a:stretch>
                  <a:fillRect l="-481" t="-8696" b="-34783"/>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33" name="CasellaDiTesto 13">
                <a:extLst>
                  <a:ext uri="{FF2B5EF4-FFF2-40B4-BE49-F238E27FC236}">
                    <a16:creationId xmlns:a16="http://schemas.microsoft.com/office/drawing/2014/main" id="{EA5D986D-3554-AD41-4949-D392B01B2FB3}"/>
                  </a:ext>
                </a:extLst>
              </p:cNvPr>
              <p:cNvSpPr txBox="1"/>
              <p:nvPr/>
            </p:nvSpPr>
            <p:spPr>
              <a:xfrm>
                <a:off x="7419411" y="3004279"/>
                <a:ext cx="1714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𝜇</m:t>
                      </m:r>
                      <m:r>
                        <a:rPr lang="en-GB" i="1" baseline="-25000" noProof="0">
                          <a:latin typeface="Cambria Math" panose="02040503050406030204" pitchFamily="18" charset="0"/>
                        </a:rPr>
                        <m:t>0</m:t>
                      </m:r>
                      <m:r>
                        <a:rPr lang="en-GB" i="1" noProof="0">
                          <a:latin typeface="Cambria Math" panose="02040503050406030204" pitchFamily="18" charset="0"/>
                        </a:rPr>
                        <m:t> ∼ </m:t>
                      </m:r>
                      <m:r>
                        <a:rPr lang="en-GB" i="1" noProof="0" smtClean="0">
                          <a:latin typeface="Cambria Math" panose="02040503050406030204" pitchFamily="18" charset="0"/>
                          <a:ea typeface="Cambria Math" panose="02040503050406030204" pitchFamily="18" charset="0"/>
                        </a:rPr>
                        <m:t>𝒩</m:t>
                      </m:r>
                      <m:r>
                        <a:rPr lang="en-GB" i="1" noProof="0">
                          <a:latin typeface="Cambria Math" panose="02040503050406030204" pitchFamily="18" charset="0"/>
                        </a:rPr>
                        <m:t>(0,</m:t>
                      </m:r>
                      <m:sSup>
                        <m:sSupPr>
                          <m:ctrlPr>
                            <a:rPr lang="en-GB" i="1" noProof="0">
                              <a:latin typeface="Cambria Math" panose="02040503050406030204" pitchFamily="18" charset="0"/>
                            </a:rPr>
                          </m:ctrlPr>
                        </m:sSupPr>
                        <m:e>
                          <m:r>
                            <a:rPr lang="en-GB" i="1" noProof="0" smtClean="0">
                              <a:latin typeface="Cambria Math" panose="02040503050406030204" pitchFamily="18" charset="0"/>
                            </a:rPr>
                            <m:t>10</m:t>
                          </m:r>
                        </m:e>
                        <m:sup>
                          <m:r>
                            <a:rPr lang="en-GB" i="1" noProof="0" smtClean="0">
                              <a:latin typeface="Cambria Math" panose="02040503050406030204" pitchFamily="18" charset="0"/>
                            </a:rPr>
                            <m:t>4</m:t>
                          </m:r>
                        </m:sup>
                      </m:sSup>
                      <m:r>
                        <a:rPr lang="en-GB" i="1" noProof="0">
                          <a:latin typeface="Cambria Math" panose="02040503050406030204" pitchFamily="18" charset="0"/>
                        </a:rPr>
                        <m:t>)</m:t>
                      </m:r>
                    </m:oMath>
                  </m:oMathPara>
                </a14:m>
                <a:endParaRPr lang="en-GB" noProof="0"/>
              </a:p>
            </p:txBody>
          </p:sp>
        </mc:Choice>
        <mc:Fallback>
          <p:sp>
            <p:nvSpPr>
              <p:cNvPr id="33" name="CasellaDiTesto 13">
                <a:extLst>
                  <a:ext uri="{FF2B5EF4-FFF2-40B4-BE49-F238E27FC236}">
                    <a16:creationId xmlns:a16="http://schemas.microsoft.com/office/drawing/2014/main" id="{EA5D986D-3554-AD41-4949-D392B01B2FB3}"/>
                  </a:ext>
                </a:extLst>
              </p:cNvPr>
              <p:cNvSpPr txBox="1">
                <a:spLocks noRot="1" noChangeAspect="1" noMove="1" noResize="1" noEditPoints="1" noAdjustHandles="1" noChangeArrowheads="1" noChangeShapeType="1" noTextEdit="1"/>
              </p:cNvSpPr>
              <p:nvPr/>
            </p:nvSpPr>
            <p:spPr>
              <a:xfrm>
                <a:off x="7419411" y="3004279"/>
                <a:ext cx="1714572" cy="276999"/>
              </a:xfrm>
              <a:prstGeom prst="rect">
                <a:avLst/>
              </a:prstGeom>
              <a:blipFill>
                <a:blip r:embed="rId8"/>
                <a:stretch>
                  <a:fillRect l="-1471" t="-8696" r="-2941" b="-34783"/>
                </a:stretch>
              </a:blipFill>
            </p:spPr>
            <p:txBody>
              <a:bodyPr/>
              <a:lstStyle/>
              <a:p>
                <a:r>
                  <a:rPr lang="en-IT">
                    <a:noFill/>
                  </a:rPr>
                  <a:t> </a:t>
                </a:r>
              </a:p>
            </p:txBody>
          </p:sp>
        </mc:Fallback>
      </mc:AlternateContent>
      <p:sp>
        <p:nvSpPr>
          <p:cNvPr id="34" name="CasellaDiTesto 15">
            <a:extLst>
              <a:ext uri="{FF2B5EF4-FFF2-40B4-BE49-F238E27FC236}">
                <a16:creationId xmlns:a16="http://schemas.microsoft.com/office/drawing/2014/main" id="{08955178-70FA-57AF-5946-39FE9FB519D9}"/>
              </a:ext>
            </a:extLst>
          </p:cNvPr>
          <p:cNvSpPr txBox="1"/>
          <p:nvPr/>
        </p:nvSpPr>
        <p:spPr>
          <a:xfrm>
            <a:off x="7077075" y="2593627"/>
            <a:ext cx="4878272" cy="369332"/>
          </a:xfrm>
          <a:prstGeom prst="rect">
            <a:avLst/>
          </a:prstGeom>
          <a:noFill/>
        </p:spPr>
        <p:txBody>
          <a:bodyPr wrap="square" rtlCol="0">
            <a:spAutoFit/>
          </a:bodyPr>
          <a:lstStyle/>
          <a:p>
            <a:pPr marL="285750" indent="-285750">
              <a:buFont typeface="Wingdings" panose="05000000000000000000" pitchFamily="2" charset="2"/>
              <a:buChar char="§"/>
            </a:pPr>
            <a:r>
              <a:rPr lang="en-GB" noProof="0">
                <a:latin typeface="+mj-lt"/>
              </a:rPr>
              <a:t>Process mean &amp; noise variance / precision:</a:t>
            </a:r>
          </a:p>
        </p:txBody>
      </p:sp>
      <mc:AlternateContent xmlns:mc="http://schemas.openxmlformats.org/markup-compatibility/2006">
        <mc:Choice xmlns:a14="http://schemas.microsoft.com/office/drawing/2010/main" Requires="a14">
          <p:sp>
            <p:nvSpPr>
              <p:cNvPr id="37" name="CasellaDiTesto 16">
                <a:extLst>
                  <a:ext uri="{FF2B5EF4-FFF2-40B4-BE49-F238E27FC236}">
                    <a16:creationId xmlns:a16="http://schemas.microsoft.com/office/drawing/2014/main" id="{E109EA38-2B41-7825-0519-B666AAE5C550}"/>
                  </a:ext>
                </a:extLst>
              </p:cNvPr>
              <p:cNvSpPr txBox="1"/>
              <p:nvPr/>
            </p:nvSpPr>
            <p:spPr>
              <a:xfrm>
                <a:off x="9840949" y="2145257"/>
                <a:ext cx="1487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𝛽</m:t>
                      </m:r>
                      <m:r>
                        <a:rPr lang="en-GB" b="0" i="1" baseline="-25000" noProof="0" smtClean="0">
                          <a:latin typeface="Cambria Math" panose="02040503050406030204" pitchFamily="18" charset="0"/>
                        </a:rPr>
                        <m:t>𝑖</m:t>
                      </m:r>
                      <m:r>
                        <a:rPr lang="en-GB" i="1" noProof="0">
                          <a:latin typeface="Cambria Math" panose="02040503050406030204" pitchFamily="18" charset="0"/>
                        </a:rPr>
                        <m:t> ∼</m:t>
                      </m:r>
                      <m:r>
                        <a:rPr lang="en-GB" i="1" noProof="0" smtClean="0">
                          <a:latin typeface="Cambria Math" panose="02040503050406030204" pitchFamily="18" charset="0"/>
                          <a:ea typeface="Cambria Math" panose="02040503050406030204" pitchFamily="18" charset="0"/>
                        </a:rPr>
                        <m:t>𝒩</m:t>
                      </m:r>
                      <m:r>
                        <a:rPr lang="en-GB" b="0" i="1" noProof="0" smtClean="0">
                          <a:latin typeface="Cambria Math" panose="02040503050406030204" pitchFamily="18" charset="0"/>
                          <a:ea typeface="Cambria Math" panose="02040503050406030204" pitchFamily="18" charset="0"/>
                        </a:rPr>
                        <m:t>(0, 10)</m:t>
                      </m:r>
                    </m:oMath>
                  </m:oMathPara>
                </a14:m>
                <a:endParaRPr lang="en-GB" noProof="0"/>
              </a:p>
            </p:txBody>
          </p:sp>
        </mc:Choice>
        <mc:Fallback>
          <p:sp>
            <p:nvSpPr>
              <p:cNvPr id="37" name="CasellaDiTesto 16">
                <a:extLst>
                  <a:ext uri="{FF2B5EF4-FFF2-40B4-BE49-F238E27FC236}">
                    <a16:creationId xmlns:a16="http://schemas.microsoft.com/office/drawing/2014/main" id="{E109EA38-2B41-7825-0519-B666AAE5C550}"/>
                  </a:ext>
                </a:extLst>
              </p:cNvPr>
              <p:cNvSpPr txBox="1">
                <a:spLocks noRot="1" noChangeAspect="1" noMove="1" noResize="1" noEditPoints="1" noAdjustHandles="1" noChangeArrowheads="1" noChangeShapeType="1" noTextEdit="1"/>
              </p:cNvSpPr>
              <p:nvPr/>
            </p:nvSpPr>
            <p:spPr>
              <a:xfrm>
                <a:off x="9840949" y="2145257"/>
                <a:ext cx="1487908" cy="276999"/>
              </a:xfrm>
              <a:prstGeom prst="rect">
                <a:avLst/>
              </a:prstGeom>
              <a:blipFill>
                <a:blip r:embed="rId9"/>
                <a:stretch>
                  <a:fillRect l="-5085" t="-4348" r="-5932" b="-39130"/>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39" name="CasellaDiTesto 12">
                <a:extLst>
                  <a:ext uri="{FF2B5EF4-FFF2-40B4-BE49-F238E27FC236}">
                    <a16:creationId xmlns:a16="http://schemas.microsoft.com/office/drawing/2014/main" id="{6F44477C-537E-EB2A-EAA8-96BB53E76AFE}"/>
                  </a:ext>
                </a:extLst>
              </p:cNvPr>
              <p:cNvSpPr txBox="1"/>
              <p:nvPr/>
            </p:nvSpPr>
            <p:spPr>
              <a:xfrm>
                <a:off x="876731" y="4234545"/>
                <a:ext cx="5727268" cy="39074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IT" i="1">
                              <a:latin typeface="Cambria Math" panose="02040503050406030204" pitchFamily="18" charset="0"/>
                            </a:rPr>
                          </m:ctrlPr>
                        </m:accPr>
                        <m:e>
                          <m:r>
                            <a:rPr lang="en-US" i="1">
                              <a:latin typeface="Cambria Math" panose="02040503050406030204" pitchFamily="18" charset="0"/>
                            </a:rPr>
                            <m:t>𝑦</m:t>
                          </m:r>
                        </m:e>
                      </m:acc>
                      <m:d>
                        <m:dPr>
                          <m:ctrlPr>
                            <a:rPr lang="en-IT"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e>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𝑝𝑟𝑒𝑑</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e>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𝑝𝑟𝑒𝑑</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e>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0</m:t>
                          </m:r>
                        </m:sub>
                      </m:sSub>
                    </m:oMath>
                  </m:oMathPara>
                </a14:m>
                <a:endParaRPr lang="en-IT"/>
              </a:p>
            </p:txBody>
          </p:sp>
        </mc:Choice>
        <mc:Fallback>
          <p:sp>
            <p:nvSpPr>
              <p:cNvPr id="39" name="CasellaDiTesto 12">
                <a:extLst>
                  <a:ext uri="{FF2B5EF4-FFF2-40B4-BE49-F238E27FC236}">
                    <a16:creationId xmlns:a16="http://schemas.microsoft.com/office/drawing/2014/main" id="{6F44477C-537E-EB2A-EAA8-96BB53E76AFE}"/>
                  </a:ext>
                </a:extLst>
              </p:cNvPr>
              <p:cNvSpPr txBox="1">
                <a:spLocks noRot="1" noChangeAspect="1" noMove="1" noResize="1" noEditPoints="1" noAdjustHandles="1" noChangeArrowheads="1" noChangeShapeType="1" noTextEdit="1"/>
              </p:cNvSpPr>
              <p:nvPr/>
            </p:nvSpPr>
            <p:spPr>
              <a:xfrm>
                <a:off x="876731" y="4234545"/>
                <a:ext cx="5727268" cy="390748"/>
              </a:xfrm>
              <a:prstGeom prst="rect">
                <a:avLst/>
              </a:prstGeom>
              <a:blipFill>
                <a:blip r:embed="rId10"/>
                <a:stretch>
                  <a:fillRect b="-6250"/>
                </a:stretch>
              </a:blipFill>
            </p:spPr>
            <p:txBody>
              <a:bodyPr/>
              <a:lstStyle/>
              <a:p>
                <a:r>
                  <a:rPr lang="en-IT">
                    <a:noFill/>
                  </a:rPr>
                  <a:t> </a:t>
                </a:r>
              </a:p>
            </p:txBody>
          </p:sp>
        </mc:Fallback>
      </mc:AlternateContent>
    </p:spTree>
    <p:extLst>
      <p:ext uri="{BB962C8B-B14F-4D97-AF65-F5344CB8AC3E}">
        <p14:creationId xmlns:p14="http://schemas.microsoft.com/office/powerpoint/2010/main" val="3292030285"/>
      </p:ext>
    </p:extLst>
  </p:cSld>
  <p:clrMapOvr>
    <a:masterClrMapping/>
  </p:clrMapOvr>
</p:sld>
</file>

<file path=ppt/theme/theme1.xml><?xml version="1.0" encoding="utf-8"?>
<a:theme xmlns:a="http://schemas.openxmlformats.org/drawingml/2006/main" name="06-Template-Tesi-di-Laurea-Magistra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6-Template-Tesi-di-Laurea-Magistrale.pot  -  Modalità compatibilità" id="{B354C4BC-A404-4D11-BA57-1B3870CF02A6}" vid="{BEB068A1-AF13-45F9-B970-96D774C901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06-Template-Tesi-di-Laurea-Magistrale</Template>
  <TotalTime>0</TotalTime>
  <Words>1696</Words>
  <Application>Microsoft Macintosh PowerPoint</Application>
  <PresentationFormat>Widescreen</PresentationFormat>
  <Paragraphs>168</Paragraphs>
  <Slides>29</Slides>
  <Notes>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Aptos</vt:lpstr>
      <vt:lpstr>Arial</vt:lpstr>
      <vt:lpstr>Calibri</vt:lpstr>
      <vt:lpstr>Calibri Light</vt:lpstr>
      <vt:lpstr>Cambria Math</vt:lpstr>
      <vt:lpstr>Charter Black</vt:lpstr>
      <vt:lpstr>Courier New</vt:lpstr>
      <vt:lpstr>Wingdings</vt:lpstr>
      <vt:lpstr>06-Template-Tesi-di-Laurea-Magistrale</vt:lpstr>
      <vt:lpstr>Bayesian Beats of the US Economy</vt:lpstr>
      <vt:lpstr>Classes of models</vt:lpstr>
      <vt:lpstr>Auto-correlation Function</vt:lpstr>
      <vt:lpstr>Auto-correlation Function</vt:lpstr>
      <vt:lpstr>Generic order JAGS scripts</vt:lpstr>
      <vt:lpstr>Why this prior choice?</vt:lpstr>
      <vt:lpstr>Priors &amp; Likelihood – AR(n)</vt:lpstr>
      <vt:lpstr>Priors &amp; Likelihood – MA(n)</vt:lpstr>
      <vt:lpstr>Priors &amp; Likelihood – ARMA(p, q)</vt:lpstr>
      <vt:lpstr>PowerPoint Presentation</vt:lpstr>
      <vt:lpstr>PowerPoint Presentation</vt:lpstr>
      <vt:lpstr>PowerPoint Presentation</vt:lpstr>
      <vt:lpstr>Trace and density plots (Auto-Regressive Model)</vt:lpstr>
      <vt:lpstr>Trace and density plots (Moving Average Model)</vt:lpstr>
      <vt:lpstr>Trace and density plots (ARMA Model)</vt:lpstr>
      <vt:lpstr>Metrics for assessing fitted models - GDP</vt:lpstr>
      <vt:lpstr>Metrics for assessing fitted models - CPI</vt:lpstr>
      <vt:lpstr>HeatMap</vt:lpstr>
      <vt:lpstr>Priors &amp; Likelihood – VAR(n)</vt:lpstr>
      <vt:lpstr>Vector Auto Regression – VAR(n)</vt:lpstr>
      <vt:lpstr>Trace and density plots (VAR Model)</vt:lpstr>
      <vt:lpstr>Vector Auto Regression – Analisys with different priors (1)</vt:lpstr>
      <vt:lpstr>Vector Auto Regression – Analisys with different priors (2)</vt:lpstr>
      <vt:lpstr>Anomaly detection: setup</vt:lpstr>
      <vt:lpstr>Anomaly detection: results</vt:lpstr>
      <vt:lpstr>Beyond the hedge: Test on the Residuals</vt:lpstr>
      <vt:lpstr>Conclusions &amp; remarks: Whiteness of the Residuals </vt:lpstr>
      <vt:lpstr>Conclusions &amp; remarks: Whiteness of the Residuals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Beats of the US Economy</dc:title>
  <dc:creator>Christian Giovanni Pesaturo</dc:creator>
  <cp:lastModifiedBy>Andrea Ferrarini</cp:lastModifiedBy>
  <cp:revision>1</cp:revision>
  <dcterms:created xsi:type="dcterms:W3CDTF">2025-06-29T09:04:04Z</dcterms:created>
  <dcterms:modified xsi:type="dcterms:W3CDTF">2025-07-06T17:44:20Z</dcterms:modified>
</cp:coreProperties>
</file>